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75" r:id="rId4"/>
    <p:sldId id="258" r:id="rId5"/>
    <p:sldId id="261" r:id="rId6"/>
    <p:sldId id="278" r:id="rId7"/>
    <p:sldId id="279" r:id="rId8"/>
    <p:sldId id="280" r:id="rId9"/>
    <p:sldId id="281" r:id="rId10"/>
    <p:sldId id="282" r:id="rId11"/>
    <p:sldId id="260" r:id="rId12"/>
    <p:sldId id="266" r:id="rId13"/>
    <p:sldId id="283" r:id="rId14"/>
    <p:sldId id="284" r:id="rId15"/>
    <p:sldId id="285" r:id="rId16"/>
    <p:sldId id="269" r:id="rId17"/>
    <p:sldId id="287" r:id="rId18"/>
    <p:sldId id="259" r:id="rId19"/>
    <p:sldId id="270" r:id="rId20"/>
    <p:sldId id="286" r:id="rId21"/>
    <p:sldId id="288" r:id="rId22"/>
    <p:sldId id="272" r:id="rId23"/>
    <p:sldId id="273" r:id="rId24"/>
    <p:sldId id="289" r:id="rId25"/>
    <p:sldId id="290" r:id="rId26"/>
    <p:sldId id="277"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6817" autoAdjust="0"/>
  </p:normalViewPr>
  <p:slideViewPr>
    <p:cSldViewPr snapToGrid="0">
      <p:cViewPr varScale="1">
        <p:scale>
          <a:sx n="65" d="100"/>
          <a:sy n="65" d="100"/>
        </p:scale>
        <p:origin x="816"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98E4E8B-1718-456D-B506-C3BED686152A}" type="datetimeFigureOut">
              <a:rPr lang="en-US" smtClean="0"/>
              <a:t>11/14/2017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2D8823F-C428-4BD4-BC74-7C310B17F460}" type="slidenum">
              <a:rPr lang="en-US" smtClean="0"/>
              <a:t>‹#›</a:t>
            </a:fld>
            <a:endParaRPr lang="en-US"/>
          </a:p>
        </p:txBody>
      </p:sp>
    </p:spTree>
    <p:extLst>
      <p:ext uri="{BB962C8B-B14F-4D97-AF65-F5344CB8AC3E}">
        <p14:creationId xmlns:p14="http://schemas.microsoft.com/office/powerpoint/2010/main" val="3768868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D8823F-C428-4BD4-BC74-7C310B17F460}" type="slidenum">
              <a:rPr lang="en-US" smtClean="0"/>
              <a:t>1</a:t>
            </a:fld>
            <a:endParaRPr lang="en-US"/>
          </a:p>
        </p:txBody>
      </p:sp>
    </p:spTree>
    <p:extLst>
      <p:ext uri="{BB962C8B-B14F-4D97-AF65-F5344CB8AC3E}">
        <p14:creationId xmlns:p14="http://schemas.microsoft.com/office/powerpoint/2010/main" val="865218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10</a:t>
            </a:fld>
            <a:endParaRPr lang="en-US"/>
          </a:p>
        </p:txBody>
      </p:sp>
    </p:spTree>
    <p:extLst>
      <p:ext uri="{BB962C8B-B14F-4D97-AF65-F5344CB8AC3E}">
        <p14:creationId xmlns:p14="http://schemas.microsoft.com/office/powerpoint/2010/main" val="3094671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11</a:t>
            </a:fld>
            <a:endParaRPr lang="en-US"/>
          </a:p>
        </p:txBody>
      </p:sp>
    </p:spTree>
    <p:extLst>
      <p:ext uri="{BB962C8B-B14F-4D97-AF65-F5344CB8AC3E}">
        <p14:creationId xmlns:p14="http://schemas.microsoft.com/office/powerpoint/2010/main" val="214362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12</a:t>
            </a:fld>
            <a:endParaRPr lang="en-US"/>
          </a:p>
        </p:txBody>
      </p:sp>
    </p:spTree>
    <p:extLst>
      <p:ext uri="{BB962C8B-B14F-4D97-AF65-F5344CB8AC3E}">
        <p14:creationId xmlns:p14="http://schemas.microsoft.com/office/powerpoint/2010/main" val="731914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13</a:t>
            </a:fld>
            <a:endParaRPr lang="en-US"/>
          </a:p>
        </p:txBody>
      </p:sp>
    </p:spTree>
    <p:extLst>
      <p:ext uri="{BB962C8B-B14F-4D97-AF65-F5344CB8AC3E}">
        <p14:creationId xmlns:p14="http://schemas.microsoft.com/office/powerpoint/2010/main" val="3751774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14</a:t>
            </a:fld>
            <a:endParaRPr lang="en-US"/>
          </a:p>
        </p:txBody>
      </p:sp>
    </p:spTree>
    <p:extLst>
      <p:ext uri="{BB962C8B-B14F-4D97-AF65-F5344CB8AC3E}">
        <p14:creationId xmlns:p14="http://schemas.microsoft.com/office/powerpoint/2010/main" val="3838704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15</a:t>
            </a:fld>
            <a:endParaRPr lang="en-US"/>
          </a:p>
        </p:txBody>
      </p:sp>
    </p:spTree>
    <p:extLst>
      <p:ext uri="{BB962C8B-B14F-4D97-AF65-F5344CB8AC3E}">
        <p14:creationId xmlns:p14="http://schemas.microsoft.com/office/powerpoint/2010/main" val="3279950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16</a:t>
            </a:fld>
            <a:endParaRPr lang="en-US"/>
          </a:p>
        </p:txBody>
      </p:sp>
    </p:spTree>
    <p:extLst>
      <p:ext uri="{BB962C8B-B14F-4D97-AF65-F5344CB8AC3E}">
        <p14:creationId xmlns:p14="http://schemas.microsoft.com/office/powerpoint/2010/main" val="20871858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17</a:t>
            </a:fld>
            <a:endParaRPr lang="en-US"/>
          </a:p>
        </p:txBody>
      </p:sp>
    </p:spTree>
    <p:extLst>
      <p:ext uri="{BB962C8B-B14F-4D97-AF65-F5344CB8AC3E}">
        <p14:creationId xmlns:p14="http://schemas.microsoft.com/office/powerpoint/2010/main" val="31964669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D8823F-C428-4BD4-BC74-7C310B17F460}" type="slidenum">
              <a:rPr lang="en-US" smtClean="0"/>
              <a:t>18</a:t>
            </a:fld>
            <a:endParaRPr lang="en-US"/>
          </a:p>
        </p:txBody>
      </p:sp>
    </p:spTree>
    <p:extLst>
      <p:ext uri="{BB962C8B-B14F-4D97-AF65-F5344CB8AC3E}">
        <p14:creationId xmlns:p14="http://schemas.microsoft.com/office/powerpoint/2010/main" val="23006039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19</a:t>
            </a:fld>
            <a:endParaRPr lang="en-US"/>
          </a:p>
        </p:txBody>
      </p:sp>
    </p:spTree>
    <p:extLst>
      <p:ext uri="{BB962C8B-B14F-4D97-AF65-F5344CB8AC3E}">
        <p14:creationId xmlns:p14="http://schemas.microsoft.com/office/powerpoint/2010/main" val="2861266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2</a:t>
            </a:fld>
            <a:endParaRPr lang="en-US"/>
          </a:p>
        </p:txBody>
      </p:sp>
    </p:spTree>
    <p:extLst>
      <p:ext uri="{BB962C8B-B14F-4D97-AF65-F5344CB8AC3E}">
        <p14:creationId xmlns:p14="http://schemas.microsoft.com/office/powerpoint/2010/main" val="27312525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20</a:t>
            </a:fld>
            <a:endParaRPr lang="en-US"/>
          </a:p>
        </p:txBody>
      </p:sp>
    </p:spTree>
    <p:extLst>
      <p:ext uri="{BB962C8B-B14F-4D97-AF65-F5344CB8AC3E}">
        <p14:creationId xmlns:p14="http://schemas.microsoft.com/office/powerpoint/2010/main" val="25775783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21</a:t>
            </a:fld>
            <a:endParaRPr lang="en-US"/>
          </a:p>
        </p:txBody>
      </p:sp>
    </p:spTree>
    <p:extLst>
      <p:ext uri="{BB962C8B-B14F-4D97-AF65-F5344CB8AC3E}">
        <p14:creationId xmlns:p14="http://schemas.microsoft.com/office/powerpoint/2010/main" val="39510677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D8823F-C428-4BD4-BC74-7C310B17F460}" type="slidenum">
              <a:rPr lang="en-US" smtClean="0"/>
              <a:t>22</a:t>
            </a:fld>
            <a:endParaRPr lang="en-US"/>
          </a:p>
        </p:txBody>
      </p:sp>
    </p:spTree>
    <p:extLst>
      <p:ext uri="{BB962C8B-B14F-4D97-AF65-F5344CB8AC3E}">
        <p14:creationId xmlns:p14="http://schemas.microsoft.com/office/powerpoint/2010/main" val="12174729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23</a:t>
            </a:fld>
            <a:endParaRPr lang="en-US"/>
          </a:p>
        </p:txBody>
      </p:sp>
    </p:spTree>
    <p:extLst>
      <p:ext uri="{BB962C8B-B14F-4D97-AF65-F5344CB8AC3E}">
        <p14:creationId xmlns:p14="http://schemas.microsoft.com/office/powerpoint/2010/main" val="9877640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24</a:t>
            </a:fld>
            <a:endParaRPr lang="en-US"/>
          </a:p>
        </p:txBody>
      </p:sp>
    </p:spTree>
    <p:extLst>
      <p:ext uri="{BB962C8B-B14F-4D97-AF65-F5344CB8AC3E}">
        <p14:creationId xmlns:p14="http://schemas.microsoft.com/office/powerpoint/2010/main" val="31234265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25</a:t>
            </a:fld>
            <a:endParaRPr lang="en-US"/>
          </a:p>
        </p:txBody>
      </p:sp>
    </p:spTree>
    <p:extLst>
      <p:ext uri="{BB962C8B-B14F-4D97-AF65-F5344CB8AC3E}">
        <p14:creationId xmlns:p14="http://schemas.microsoft.com/office/powerpoint/2010/main" val="18024350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26</a:t>
            </a:fld>
            <a:endParaRPr lang="en-US"/>
          </a:p>
        </p:txBody>
      </p:sp>
    </p:spTree>
    <p:extLst>
      <p:ext uri="{BB962C8B-B14F-4D97-AF65-F5344CB8AC3E}">
        <p14:creationId xmlns:p14="http://schemas.microsoft.com/office/powerpoint/2010/main" val="1313775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3</a:t>
            </a:fld>
            <a:endParaRPr lang="en-US"/>
          </a:p>
        </p:txBody>
      </p:sp>
    </p:spTree>
    <p:extLst>
      <p:ext uri="{BB962C8B-B14F-4D97-AF65-F5344CB8AC3E}">
        <p14:creationId xmlns:p14="http://schemas.microsoft.com/office/powerpoint/2010/main" val="2817286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4</a:t>
            </a:fld>
            <a:endParaRPr lang="en-US"/>
          </a:p>
        </p:txBody>
      </p:sp>
    </p:spTree>
    <p:extLst>
      <p:ext uri="{BB962C8B-B14F-4D97-AF65-F5344CB8AC3E}">
        <p14:creationId xmlns:p14="http://schemas.microsoft.com/office/powerpoint/2010/main" val="4194481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5</a:t>
            </a:fld>
            <a:endParaRPr lang="en-US"/>
          </a:p>
        </p:txBody>
      </p:sp>
    </p:spTree>
    <p:extLst>
      <p:ext uri="{BB962C8B-B14F-4D97-AF65-F5344CB8AC3E}">
        <p14:creationId xmlns:p14="http://schemas.microsoft.com/office/powerpoint/2010/main" val="1642942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6</a:t>
            </a:fld>
            <a:endParaRPr lang="en-US"/>
          </a:p>
        </p:txBody>
      </p:sp>
    </p:spTree>
    <p:extLst>
      <p:ext uri="{BB962C8B-B14F-4D97-AF65-F5344CB8AC3E}">
        <p14:creationId xmlns:p14="http://schemas.microsoft.com/office/powerpoint/2010/main" val="3859658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7</a:t>
            </a:fld>
            <a:endParaRPr lang="en-US"/>
          </a:p>
        </p:txBody>
      </p:sp>
    </p:spTree>
    <p:extLst>
      <p:ext uri="{BB962C8B-B14F-4D97-AF65-F5344CB8AC3E}">
        <p14:creationId xmlns:p14="http://schemas.microsoft.com/office/powerpoint/2010/main" val="3613208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8</a:t>
            </a:fld>
            <a:endParaRPr lang="en-US"/>
          </a:p>
        </p:txBody>
      </p:sp>
    </p:spTree>
    <p:extLst>
      <p:ext uri="{BB962C8B-B14F-4D97-AF65-F5344CB8AC3E}">
        <p14:creationId xmlns:p14="http://schemas.microsoft.com/office/powerpoint/2010/main" val="3640274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D8823F-C428-4BD4-BC74-7C310B17F460}" type="slidenum">
              <a:rPr lang="en-US" smtClean="0"/>
              <a:t>9</a:t>
            </a:fld>
            <a:endParaRPr lang="en-US"/>
          </a:p>
        </p:txBody>
      </p:sp>
    </p:spTree>
    <p:extLst>
      <p:ext uri="{BB962C8B-B14F-4D97-AF65-F5344CB8AC3E}">
        <p14:creationId xmlns:p14="http://schemas.microsoft.com/office/powerpoint/2010/main" val="375038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6E643-99FC-4A2F-910A-2DECC07C2E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E5042E-190C-40FA-9840-06BA8CE2AE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197CC4-13A5-423F-A486-F18CD811425B}"/>
              </a:ext>
            </a:extLst>
          </p:cNvPr>
          <p:cNvSpPr>
            <a:spLocks noGrp="1"/>
          </p:cNvSpPr>
          <p:nvPr>
            <p:ph type="dt" sz="half" idx="10"/>
          </p:nvPr>
        </p:nvSpPr>
        <p:spPr/>
        <p:txBody>
          <a:bodyPr/>
          <a:lstStyle/>
          <a:p>
            <a:fld id="{CB165288-786E-4D82-9D2E-FFCC22483250}" type="datetimeFigureOut">
              <a:rPr lang="en-US" smtClean="0"/>
              <a:t>11/14/2017</a:t>
            </a:fld>
            <a:endParaRPr lang="en-US"/>
          </a:p>
        </p:txBody>
      </p:sp>
      <p:sp>
        <p:nvSpPr>
          <p:cNvPr id="5" name="Footer Placeholder 4">
            <a:extLst>
              <a:ext uri="{FF2B5EF4-FFF2-40B4-BE49-F238E27FC236}">
                <a16:creationId xmlns:a16="http://schemas.microsoft.com/office/drawing/2014/main" id="{5AC791F0-B453-4C02-910D-EF45F50EA5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4F00BC-3FB4-4DBC-A8BC-7546F1916DF5}"/>
              </a:ext>
            </a:extLst>
          </p:cNvPr>
          <p:cNvSpPr>
            <a:spLocks noGrp="1"/>
          </p:cNvSpPr>
          <p:nvPr>
            <p:ph type="sldNum" sz="quarter" idx="12"/>
          </p:nvPr>
        </p:nvSpPr>
        <p:spPr/>
        <p:txBody>
          <a:bodyPr/>
          <a:lstStyle/>
          <a:p>
            <a:fld id="{64E83E03-020A-4DC6-B84B-EDBE8EFC7AF4}" type="slidenum">
              <a:rPr lang="en-US" smtClean="0"/>
              <a:t>‹#›</a:t>
            </a:fld>
            <a:endParaRPr lang="en-US"/>
          </a:p>
        </p:txBody>
      </p:sp>
    </p:spTree>
    <p:extLst>
      <p:ext uri="{BB962C8B-B14F-4D97-AF65-F5344CB8AC3E}">
        <p14:creationId xmlns:p14="http://schemas.microsoft.com/office/powerpoint/2010/main" val="146282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08BD6-1623-479E-9C4D-95BD5C98DD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4F8C1A-C164-4E12-A77D-72BDC661BF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E66D4C-A958-4860-ADA5-5CBADBA3B216}"/>
              </a:ext>
            </a:extLst>
          </p:cNvPr>
          <p:cNvSpPr>
            <a:spLocks noGrp="1"/>
          </p:cNvSpPr>
          <p:nvPr>
            <p:ph type="dt" sz="half" idx="10"/>
          </p:nvPr>
        </p:nvSpPr>
        <p:spPr/>
        <p:txBody>
          <a:bodyPr/>
          <a:lstStyle/>
          <a:p>
            <a:fld id="{CB165288-786E-4D82-9D2E-FFCC22483250}" type="datetimeFigureOut">
              <a:rPr lang="en-US" smtClean="0"/>
              <a:t>11/14/2017</a:t>
            </a:fld>
            <a:endParaRPr lang="en-US"/>
          </a:p>
        </p:txBody>
      </p:sp>
      <p:sp>
        <p:nvSpPr>
          <p:cNvPr id="5" name="Footer Placeholder 4">
            <a:extLst>
              <a:ext uri="{FF2B5EF4-FFF2-40B4-BE49-F238E27FC236}">
                <a16:creationId xmlns:a16="http://schemas.microsoft.com/office/drawing/2014/main" id="{CA78FFA1-5B80-4AFD-BE2E-75593B084B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46A50D-25AF-4D82-B589-9101A7F07795}"/>
              </a:ext>
            </a:extLst>
          </p:cNvPr>
          <p:cNvSpPr>
            <a:spLocks noGrp="1"/>
          </p:cNvSpPr>
          <p:nvPr>
            <p:ph type="sldNum" sz="quarter" idx="12"/>
          </p:nvPr>
        </p:nvSpPr>
        <p:spPr/>
        <p:txBody>
          <a:bodyPr/>
          <a:lstStyle/>
          <a:p>
            <a:fld id="{64E83E03-020A-4DC6-B84B-EDBE8EFC7AF4}" type="slidenum">
              <a:rPr lang="en-US" smtClean="0"/>
              <a:t>‹#›</a:t>
            </a:fld>
            <a:endParaRPr lang="en-US"/>
          </a:p>
        </p:txBody>
      </p:sp>
    </p:spTree>
    <p:extLst>
      <p:ext uri="{BB962C8B-B14F-4D97-AF65-F5344CB8AC3E}">
        <p14:creationId xmlns:p14="http://schemas.microsoft.com/office/powerpoint/2010/main" val="299464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800205-0510-45D9-AFDD-5F584EDCF8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C62BFF-017B-495F-BA41-087207F7666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FF6B62-5C3E-40D8-88DA-48B95D5253DF}"/>
              </a:ext>
            </a:extLst>
          </p:cNvPr>
          <p:cNvSpPr>
            <a:spLocks noGrp="1"/>
          </p:cNvSpPr>
          <p:nvPr>
            <p:ph type="dt" sz="half" idx="10"/>
          </p:nvPr>
        </p:nvSpPr>
        <p:spPr/>
        <p:txBody>
          <a:bodyPr/>
          <a:lstStyle/>
          <a:p>
            <a:fld id="{CB165288-786E-4D82-9D2E-FFCC22483250}" type="datetimeFigureOut">
              <a:rPr lang="en-US" smtClean="0"/>
              <a:t>11/14/2017</a:t>
            </a:fld>
            <a:endParaRPr lang="en-US"/>
          </a:p>
        </p:txBody>
      </p:sp>
      <p:sp>
        <p:nvSpPr>
          <p:cNvPr id="5" name="Footer Placeholder 4">
            <a:extLst>
              <a:ext uri="{FF2B5EF4-FFF2-40B4-BE49-F238E27FC236}">
                <a16:creationId xmlns:a16="http://schemas.microsoft.com/office/drawing/2014/main" id="{0802E678-6BFB-4E36-ADBB-636F732437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6A503C-AE20-4ADB-A15D-B59FC1971A78}"/>
              </a:ext>
            </a:extLst>
          </p:cNvPr>
          <p:cNvSpPr>
            <a:spLocks noGrp="1"/>
          </p:cNvSpPr>
          <p:nvPr>
            <p:ph type="sldNum" sz="quarter" idx="12"/>
          </p:nvPr>
        </p:nvSpPr>
        <p:spPr/>
        <p:txBody>
          <a:bodyPr/>
          <a:lstStyle/>
          <a:p>
            <a:fld id="{64E83E03-020A-4DC6-B84B-EDBE8EFC7AF4}" type="slidenum">
              <a:rPr lang="en-US" smtClean="0"/>
              <a:t>‹#›</a:t>
            </a:fld>
            <a:endParaRPr lang="en-US"/>
          </a:p>
        </p:txBody>
      </p:sp>
    </p:spTree>
    <p:extLst>
      <p:ext uri="{BB962C8B-B14F-4D97-AF65-F5344CB8AC3E}">
        <p14:creationId xmlns:p14="http://schemas.microsoft.com/office/powerpoint/2010/main" val="100488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23A29-D9F9-42BE-A1AF-EC9879A74F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4F230F-9E88-429B-9EC9-797D3D41E97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427B3A-53F1-4FDD-A768-01E86F44EFFB}"/>
              </a:ext>
            </a:extLst>
          </p:cNvPr>
          <p:cNvSpPr>
            <a:spLocks noGrp="1"/>
          </p:cNvSpPr>
          <p:nvPr>
            <p:ph type="dt" sz="half" idx="10"/>
          </p:nvPr>
        </p:nvSpPr>
        <p:spPr/>
        <p:txBody>
          <a:bodyPr/>
          <a:lstStyle/>
          <a:p>
            <a:fld id="{CB165288-786E-4D82-9D2E-FFCC22483250}" type="datetimeFigureOut">
              <a:rPr lang="en-US" smtClean="0"/>
              <a:t>11/14/2017</a:t>
            </a:fld>
            <a:endParaRPr lang="en-US"/>
          </a:p>
        </p:txBody>
      </p:sp>
      <p:sp>
        <p:nvSpPr>
          <p:cNvPr id="5" name="Footer Placeholder 4">
            <a:extLst>
              <a:ext uri="{FF2B5EF4-FFF2-40B4-BE49-F238E27FC236}">
                <a16:creationId xmlns:a16="http://schemas.microsoft.com/office/drawing/2014/main" id="{7020ACB5-B56D-4AA7-94ED-ADD66A7E6F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AD5136-FC58-460F-BE5A-3812B6CCC5B9}"/>
              </a:ext>
            </a:extLst>
          </p:cNvPr>
          <p:cNvSpPr>
            <a:spLocks noGrp="1"/>
          </p:cNvSpPr>
          <p:nvPr>
            <p:ph type="sldNum" sz="quarter" idx="12"/>
          </p:nvPr>
        </p:nvSpPr>
        <p:spPr/>
        <p:txBody>
          <a:bodyPr/>
          <a:lstStyle/>
          <a:p>
            <a:fld id="{64E83E03-020A-4DC6-B84B-EDBE8EFC7AF4}" type="slidenum">
              <a:rPr lang="en-US" smtClean="0"/>
              <a:t>‹#›</a:t>
            </a:fld>
            <a:endParaRPr lang="en-US"/>
          </a:p>
        </p:txBody>
      </p:sp>
    </p:spTree>
    <p:extLst>
      <p:ext uri="{BB962C8B-B14F-4D97-AF65-F5344CB8AC3E}">
        <p14:creationId xmlns:p14="http://schemas.microsoft.com/office/powerpoint/2010/main" val="4237147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84C55-00AB-415B-8EF3-ED1EEEF0C7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669271-6F37-4F83-B5A1-52D0427FCD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719108F-2378-43BB-9081-533D590D4BA4}"/>
              </a:ext>
            </a:extLst>
          </p:cNvPr>
          <p:cNvSpPr>
            <a:spLocks noGrp="1"/>
          </p:cNvSpPr>
          <p:nvPr>
            <p:ph type="dt" sz="half" idx="10"/>
          </p:nvPr>
        </p:nvSpPr>
        <p:spPr/>
        <p:txBody>
          <a:bodyPr/>
          <a:lstStyle/>
          <a:p>
            <a:fld id="{CB165288-786E-4D82-9D2E-FFCC22483250}" type="datetimeFigureOut">
              <a:rPr lang="en-US" smtClean="0"/>
              <a:t>11/14/2017</a:t>
            </a:fld>
            <a:endParaRPr lang="en-US"/>
          </a:p>
        </p:txBody>
      </p:sp>
      <p:sp>
        <p:nvSpPr>
          <p:cNvPr id="5" name="Footer Placeholder 4">
            <a:extLst>
              <a:ext uri="{FF2B5EF4-FFF2-40B4-BE49-F238E27FC236}">
                <a16:creationId xmlns:a16="http://schemas.microsoft.com/office/drawing/2014/main" id="{AA6531CA-E284-44D2-BD9E-A9052BAEED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7FB11-98D8-442C-91A7-39ABBE1617DC}"/>
              </a:ext>
            </a:extLst>
          </p:cNvPr>
          <p:cNvSpPr>
            <a:spLocks noGrp="1"/>
          </p:cNvSpPr>
          <p:nvPr>
            <p:ph type="sldNum" sz="quarter" idx="12"/>
          </p:nvPr>
        </p:nvSpPr>
        <p:spPr/>
        <p:txBody>
          <a:bodyPr/>
          <a:lstStyle/>
          <a:p>
            <a:fld id="{64E83E03-020A-4DC6-B84B-EDBE8EFC7AF4}" type="slidenum">
              <a:rPr lang="en-US" smtClean="0"/>
              <a:t>‹#›</a:t>
            </a:fld>
            <a:endParaRPr lang="en-US"/>
          </a:p>
        </p:txBody>
      </p:sp>
    </p:spTree>
    <p:extLst>
      <p:ext uri="{BB962C8B-B14F-4D97-AF65-F5344CB8AC3E}">
        <p14:creationId xmlns:p14="http://schemas.microsoft.com/office/powerpoint/2010/main" val="1971698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FB38E-E425-4280-AB37-AD7EECA555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19FDA2-723E-4A25-B234-E9E0325190A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68AA28-F7D0-4B0E-8A37-0D6F79DF236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1F1345-B645-4B02-AD86-66EC5FAF16E7}"/>
              </a:ext>
            </a:extLst>
          </p:cNvPr>
          <p:cNvSpPr>
            <a:spLocks noGrp="1"/>
          </p:cNvSpPr>
          <p:nvPr>
            <p:ph type="dt" sz="half" idx="10"/>
          </p:nvPr>
        </p:nvSpPr>
        <p:spPr/>
        <p:txBody>
          <a:bodyPr/>
          <a:lstStyle/>
          <a:p>
            <a:fld id="{CB165288-786E-4D82-9D2E-FFCC22483250}" type="datetimeFigureOut">
              <a:rPr lang="en-US" smtClean="0"/>
              <a:t>11/14/2017</a:t>
            </a:fld>
            <a:endParaRPr lang="en-US"/>
          </a:p>
        </p:txBody>
      </p:sp>
      <p:sp>
        <p:nvSpPr>
          <p:cNvPr id="6" name="Footer Placeholder 5">
            <a:extLst>
              <a:ext uri="{FF2B5EF4-FFF2-40B4-BE49-F238E27FC236}">
                <a16:creationId xmlns:a16="http://schemas.microsoft.com/office/drawing/2014/main" id="{151A50D6-9E1F-4828-A276-A8A8859DDB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081A92-A72E-46F5-9740-2A57CFB6A5B0}"/>
              </a:ext>
            </a:extLst>
          </p:cNvPr>
          <p:cNvSpPr>
            <a:spLocks noGrp="1"/>
          </p:cNvSpPr>
          <p:nvPr>
            <p:ph type="sldNum" sz="quarter" idx="12"/>
          </p:nvPr>
        </p:nvSpPr>
        <p:spPr/>
        <p:txBody>
          <a:bodyPr/>
          <a:lstStyle/>
          <a:p>
            <a:fld id="{64E83E03-020A-4DC6-B84B-EDBE8EFC7AF4}" type="slidenum">
              <a:rPr lang="en-US" smtClean="0"/>
              <a:t>‹#›</a:t>
            </a:fld>
            <a:endParaRPr lang="en-US"/>
          </a:p>
        </p:txBody>
      </p:sp>
    </p:spTree>
    <p:extLst>
      <p:ext uri="{BB962C8B-B14F-4D97-AF65-F5344CB8AC3E}">
        <p14:creationId xmlns:p14="http://schemas.microsoft.com/office/powerpoint/2010/main" val="888190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3155C-1A4D-45AA-B8B1-016FE59101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BECB86-84B2-4A92-BB6A-EE3D2D8DBC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1DECC63-C0FF-4924-B526-C65D0039409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358DA-A45B-4EE7-BB52-387E985D73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2C7A37B-F0A5-401C-9C48-ED740AFBE10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970B6E-1105-4C59-AF95-A539ADDDBC45}"/>
              </a:ext>
            </a:extLst>
          </p:cNvPr>
          <p:cNvSpPr>
            <a:spLocks noGrp="1"/>
          </p:cNvSpPr>
          <p:nvPr>
            <p:ph type="dt" sz="half" idx="10"/>
          </p:nvPr>
        </p:nvSpPr>
        <p:spPr/>
        <p:txBody>
          <a:bodyPr/>
          <a:lstStyle/>
          <a:p>
            <a:fld id="{CB165288-786E-4D82-9D2E-FFCC22483250}" type="datetimeFigureOut">
              <a:rPr lang="en-US" smtClean="0"/>
              <a:t>11/14/2017</a:t>
            </a:fld>
            <a:endParaRPr lang="en-US"/>
          </a:p>
        </p:txBody>
      </p:sp>
      <p:sp>
        <p:nvSpPr>
          <p:cNvPr id="8" name="Footer Placeholder 7">
            <a:extLst>
              <a:ext uri="{FF2B5EF4-FFF2-40B4-BE49-F238E27FC236}">
                <a16:creationId xmlns:a16="http://schemas.microsoft.com/office/drawing/2014/main" id="{26A85857-BBC9-487B-9520-A97C2E294D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5D9DF0-241B-4BC9-895B-17DBD5248A9D}"/>
              </a:ext>
            </a:extLst>
          </p:cNvPr>
          <p:cNvSpPr>
            <a:spLocks noGrp="1"/>
          </p:cNvSpPr>
          <p:nvPr>
            <p:ph type="sldNum" sz="quarter" idx="12"/>
          </p:nvPr>
        </p:nvSpPr>
        <p:spPr/>
        <p:txBody>
          <a:bodyPr/>
          <a:lstStyle/>
          <a:p>
            <a:fld id="{64E83E03-020A-4DC6-B84B-EDBE8EFC7AF4}" type="slidenum">
              <a:rPr lang="en-US" smtClean="0"/>
              <a:t>‹#›</a:t>
            </a:fld>
            <a:endParaRPr lang="en-US"/>
          </a:p>
        </p:txBody>
      </p:sp>
    </p:spTree>
    <p:extLst>
      <p:ext uri="{BB962C8B-B14F-4D97-AF65-F5344CB8AC3E}">
        <p14:creationId xmlns:p14="http://schemas.microsoft.com/office/powerpoint/2010/main" val="3063186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38BFD-7DB6-4A34-84D3-D83B7DA1EB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1D0548-EECE-497D-B838-6A1CFC19EA47}"/>
              </a:ext>
            </a:extLst>
          </p:cNvPr>
          <p:cNvSpPr>
            <a:spLocks noGrp="1"/>
          </p:cNvSpPr>
          <p:nvPr>
            <p:ph type="dt" sz="half" idx="10"/>
          </p:nvPr>
        </p:nvSpPr>
        <p:spPr/>
        <p:txBody>
          <a:bodyPr/>
          <a:lstStyle/>
          <a:p>
            <a:fld id="{CB165288-786E-4D82-9D2E-FFCC22483250}" type="datetimeFigureOut">
              <a:rPr lang="en-US" smtClean="0"/>
              <a:t>11/14/2017</a:t>
            </a:fld>
            <a:endParaRPr lang="en-US"/>
          </a:p>
        </p:txBody>
      </p:sp>
      <p:sp>
        <p:nvSpPr>
          <p:cNvPr id="4" name="Footer Placeholder 3">
            <a:extLst>
              <a:ext uri="{FF2B5EF4-FFF2-40B4-BE49-F238E27FC236}">
                <a16:creationId xmlns:a16="http://schemas.microsoft.com/office/drawing/2014/main" id="{DB0D9333-F36B-4834-835F-E37EAB2B35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FEEE04-8C58-4E90-B056-D85D62F67ACA}"/>
              </a:ext>
            </a:extLst>
          </p:cNvPr>
          <p:cNvSpPr>
            <a:spLocks noGrp="1"/>
          </p:cNvSpPr>
          <p:nvPr>
            <p:ph type="sldNum" sz="quarter" idx="12"/>
          </p:nvPr>
        </p:nvSpPr>
        <p:spPr/>
        <p:txBody>
          <a:bodyPr/>
          <a:lstStyle/>
          <a:p>
            <a:fld id="{64E83E03-020A-4DC6-B84B-EDBE8EFC7AF4}" type="slidenum">
              <a:rPr lang="en-US" smtClean="0"/>
              <a:t>‹#›</a:t>
            </a:fld>
            <a:endParaRPr lang="en-US"/>
          </a:p>
        </p:txBody>
      </p:sp>
    </p:spTree>
    <p:extLst>
      <p:ext uri="{BB962C8B-B14F-4D97-AF65-F5344CB8AC3E}">
        <p14:creationId xmlns:p14="http://schemas.microsoft.com/office/powerpoint/2010/main" val="121923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8A0982-516D-4169-A781-BC4EDB1F5697}"/>
              </a:ext>
            </a:extLst>
          </p:cNvPr>
          <p:cNvSpPr>
            <a:spLocks noGrp="1"/>
          </p:cNvSpPr>
          <p:nvPr>
            <p:ph type="dt" sz="half" idx="10"/>
          </p:nvPr>
        </p:nvSpPr>
        <p:spPr/>
        <p:txBody>
          <a:bodyPr/>
          <a:lstStyle/>
          <a:p>
            <a:fld id="{CB165288-786E-4D82-9D2E-FFCC22483250}" type="datetimeFigureOut">
              <a:rPr lang="en-US" smtClean="0"/>
              <a:t>11/14/2017</a:t>
            </a:fld>
            <a:endParaRPr lang="en-US"/>
          </a:p>
        </p:txBody>
      </p:sp>
      <p:sp>
        <p:nvSpPr>
          <p:cNvPr id="3" name="Footer Placeholder 2">
            <a:extLst>
              <a:ext uri="{FF2B5EF4-FFF2-40B4-BE49-F238E27FC236}">
                <a16:creationId xmlns:a16="http://schemas.microsoft.com/office/drawing/2014/main" id="{0D9622A7-D31E-4C4B-A9EF-7382F32AFA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B06B37-5D87-411D-A0B8-8398E31271CE}"/>
              </a:ext>
            </a:extLst>
          </p:cNvPr>
          <p:cNvSpPr>
            <a:spLocks noGrp="1"/>
          </p:cNvSpPr>
          <p:nvPr>
            <p:ph type="sldNum" sz="quarter" idx="12"/>
          </p:nvPr>
        </p:nvSpPr>
        <p:spPr/>
        <p:txBody>
          <a:bodyPr/>
          <a:lstStyle/>
          <a:p>
            <a:fld id="{64E83E03-020A-4DC6-B84B-EDBE8EFC7AF4}" type="slidenum">
              <a:rPr lang="en-US" smtClean="0"/>
              <a:t>‹#›</a:t>
            </a:fld>
            <a:endParaRPr lang="en-US"/>
          </a:p>
        </p:txBody>
      </p:sp>
    </p:spTree>
    <p:extLst>
      <p:ext uri="{BB962C8B-B14F-4D97-AF65-F5344CB8AC3E}">
        <p14:creationId xmlns:p14="http://schemas.microsoft.com/office/powerpoint/2010/main" val="4238199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93CC6-A1B6-4A60-B593-C6FD33765E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066DA4-F166-4F79-9DEB-CD8451994A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9C6CA2-568F-4548-8262-232145D6A5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9FDA345-D024-4E2C-93A9-4D8968A26D65}"/>
              </a:ext>
            </a:extLst>
          </p:cNvPr>
          <p:cNvSpPr>
            <a:spLocks noGrp="1"/>
          </p:cNvSpPr>
          <p:nvPr>
            <p:ph type="dt" sz="half" idx="10"/>
          </p:nvPr>
        </p:nvSpPr>
        <p:spPr/>
        <p:txBody>
          <a:bodyPr/>
          <a:lstStyle/>
          <a:p>
            <a:fld id="{CB165288-786E-4D82-9D2E-FFCC22483250}" type="datetimeFigureOut">
              <a:rPr lang="en-US" smtClean="0"/>
              <a:t>11/14/2017</a:t>
            </a:fld>
            <a:endParaRPr lang="en-US"/>
          </a:p>
        </p:txBody>
      </p:sp>
      <p:sp>
        <p:nvSpPr>
          <p:cNvPr id="6" name="Footer Placeholder 5">
            <a:extLst>
              <a:ext uri="{FF2B5EF4-FFF2-40B4-BE49-F238E27FC236}">
                <a16:creationId xmlns:a16="http://schemas.microsoft.com/office/drawing/2014/main" id="{162D285D-92D1-4D5E-A558-E52CB465E6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951690-B040-436F-81C7-312AD149A805}"/>
              </a:ext>
            </a:extLst>
          </p:cNvPr>
          <p:cNvSpPr>
            <a:spLocks noGrp="1"/>
          </p:cNvSpPr>
          <p:nvPr>
            <p:ph type="sldNum" sz="quarter" idx="12"/>
          </p:nvPr>
        </p:nvSpPr>
        <p:spPr/>
        <p:txBody>
          <a:bodyPr/>
          <a:lstStyle/>
          <a:p>
            <a:fld id="{64E83E03-020A-4DC6-B84B-EDBE8EFC7AF4}" type="slidenum">
              <a:rPr lang="en-US" smtClean="0"/>
              <a:t>‹#›</a:t>
            </a:fld>
            <a:endParaRPr lang="en-US"/>
          </a:p>
        </p:txBody>
      </p:sp>
    </p:spTree>
    <p:extLst>
      <p:ext uri="{BB962C8B-B14F-4D97-AF65-F5344CB8AC3E}">
        <p14:creationId xmlns:p14="http://schemas.microsoft.com/office/powerpoint/2010/main" val="2450977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4D5F0-4FE3-4A55-B332-948513D97F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9BB177-45B2-4EFC-92E9-EE60547041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F969E9-ACFA-4E0A-9065-DA775B29EB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6EE89B-8C3E-40F5-B985-768AF9C02CAB}"/>
              </a:ext>
            </a:extLst>
          </p:cNvPr>
          <p:cNvSpPr>
            <a:spLocks noGrp="1"/>
          </p:cNvSpPr>
          <p:nvPr>
            <p:ph type="dt" sz="half" idx="10"/>
          </p:nvPr>
        </p:nvSpPr>
        <p:spPr/>
        <p:txBody>
          <a:bodyPr/>
          <a:lstStyle/>
          <a:p>
            <a:fld id="{CB165288-786E-4D82-9D2E-FFCC22483250}" type="datetimeFigureOut">
              <a:rPr lang="en-US" smtClean="0"/>
              <a:t>11/14/2017</a:t>
            </a:fld>
            <a:endParaRPr lang="en-US"/>
          </a:p>
        </p:txBody>
      </p:sp>
      <p:sp>
        <p:nvSpPr>
          <p:cNvPr id="6" name="Footer Placeholder 5">
            <a:extLst>
              <a:ext uri="{FF2B5EF4-FFF2-40B4-BE49-F238E27FC236}">
                <a16:creationId xmlns:a16="http://schemas.microsoft.com/office/drawing/2014/main" id="{8135090D-EDA5-4311-986A-0CDBBBC22E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D3BFF5-F2C3-4C38-9179-2DCBAFD03310}"/>
              </a:ext>
            </a:extLst>
          </p:cNvPr>
          <p:cNvSpPr>
            <a:spLocks noGrp="1"/>
          </p:cNvSpPr>
          <p:nvPr>
            <p:ph type="sldNum" sz="quarter" idx="12"/>
          </p:nvPr>
        </p:nvSpPr>
        <p:spPr/>
        <p:txBody>
          <a:bodyPr/>
          <a:lstStyle/>
          <a:p>
            <a:fld id="{64E83E03-020A-4DC6-B84B-EDBE8EFC7AF4}" type="slidenum">
              <a:rPr lang="en-US" smtClean="0"/>
              <a:t>‹#›</a:t>
            </a:fld>
            <a:endParaRPr lang="en-US"/>
          </a:p>
        </p:txBody>
      </p:sp>
    </p:spTree>
    <p:extLst>
      <p:ext uri="{BB962C8B-B14F-4D97-AF65-F5344CB8AC3E}">
        <p14:creationId xmlns:p14="http://schemas.microsoft.com/office/powerpoint/2010/main" val="2255259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6D7E02-5696-4050-AB5F-AAB5EF4E2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A6467C-796B-4352-BA70-452C479DEB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B5523E-74F0-421E-B777-FAA3CD5423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65288-786E-4D82-9D2E-FFCC22483250}" type="datetimeFigureOut">
              <a:rPr lang="en-US" smtClean="0"/>
              <a:t>11/14/2017</a:t>
            </a:fld>
            <a:endParaRPr lang="en-US"/>
          </a:p>
        </p:txBody>
      </p:sp>
      <p:sp>
        <p:nvSpPr>
          <p:cNvPr id="5" name="Footer Placeholder 4">
            <a:extLst>
              <a:ext uri="{FF2B5EF4-FFF2-40B4-BE49-F238E27FC236}">
                <a16:creationId xmlns:a16="http://schemas.microsoft.com/office/drawing/2014/main" id="{9FCC4838-5D04-4668-B7C9-A18232FBD4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CB3074-2B4F-491B-B45D-15B459B2CA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E83E03-020A-4DC6-B84B-EDBE8EFC7AF4}" type="slidenum">
              <a:rPr lang="en-US" smtClean="0"/>
              <a:t>‹#›</a:t>
            </a:fld>
            <a:endParaRPr lang="en-US"/>
          </a:p>
        </p:txBody>
      </p:sp>
    </p:spTree>
    <p:extLst>
      <p:ext uri="{BB962C8B-B14F-4D97-AF65-F5344CB8AC3E}">
        <p14:creationId xmlns:p14="http://schemas.microsoft.com/office/powerpoint/2010/main" val="238134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AC2CA-4BFA-427C-876E-C0342483AB24}"/>
              </a:ext>
            </a:extLst>
          </p:cNvPr>
          <p:cNvSpPr>
            <a:spLocks noGrp="1"/>
          </p:cNvSpPr>
          <p:nvPr>
            <p:ph type="ctrTitle"/>
          </p:nvPr>
        </p:nvSpPr>
        <p:spPr/>
        <p:txBody>
          <a:bodyPr>
            <a:normAutofit/>
          </a:bodyPr>
          <a:lstStyle/>
          <a:p>
            <a:r>
              <a:rPr lang="en-US" dirty="0"/>
              <a:t>Health and Safety Endpoints: </a:t>
            </a:r>
            <a:r>
              <a:rPr lang="en-US" sz="4400" dirty="0"/>
              <a:t>Injury and Death, and Crime Rates</a:t>
            </a:r>
          </a:p>
        </p:txBody>
      </p:sp>
      <p:sp>
        <p:nvSpPr>
          <p:cNvPr id="3" name="Subtitle 2">
            <a:extLst>
              <a:ext uri="{FF2B5EF4-FFF2-40B4-BE49-F238E27FC236}">
                <a16:creationId xmlns:a16="http://schemas.microsoft.com/office/drawing/2014/main" id="{E9423AB0-C89C-44A5-9751-4A518160F3E6}"/>
              </a:ext>
            </a:extLst>
          </p:cNvPr>
          <p:cNvSpPr>
            <a:spLocks noGrp="1"/>
          </p:cNvSpPr>
          <p:nvPr>
            <p:ph type="subTitle" idx="1"/>
          </p:nvPr>
        </p:nvSpPr>
        <p:spPr/>
        <p:txBody>
          <a:bodyPr>
            <a:normAutofit fontScale="92500" lnSpcReduction="10000"/>
          </a:bodyPr>
          <a:lstStyle/>
          <a:p>
            <a:endParaRPr lang="en-US" dirty="0"/>
          </a:p>
          <a:p>
            <a:r>
              <a:rPr lang="en-US" dirty="0"/>
              <a:t>Roadway Safety Subcommittee</a:t>
            </a:r>
          </a:p>
          <a:p>
            <a:r>
              <a:rPr lang="en-US" dirty="0"/>
              <a:t>Governor’s Marijuana Advisory Commission</a:t>
            </a:r>
          </a:p>
          <a:p>
            <a:r>
              <a:rPr lang="en-US" dirty="0"/>
              <a:t>November 14, 2017</a:t>
            </a:r>
          </a:p>
        </p:txBody>
      </p:sp>
    </p:spTree>
    <p:extLst>
      <p:ext uri="{BB962C8B-B14F-4D97-AF65-F5344CB8AC3E}">
        <p14:creationId xmlns:p14="http://schemas.microsoft.com/office/powerpoint/2010/main" val="1422404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740A5-B27F-41B1-8944-19A4EC357915}"/>
              </a:ext>
            </a:extLst>
          </p:cNvPr>
          <p:cNvSpPr>
            <a:spLocks noGrp="1"/>
          </p:cNvSpPr>
          <p:nvPr>
            <p:ph type="title"/>
          </p:nvPr>
        </p:nvSpPr>
        <p:spPr>
          <a:xfrm>
            <a:off x="838200" y="179145"/>
            <a:ext cx="10515600" cy="1463675"/>
          </a:xfrm>
        </p:spPr>
        <p:txBody>
          <a:bodyPr>
            <a:normAutofit/>
          </a:bodyPr>
          <a:lstStyle/>
          <a:p>
            <a:pPr algn="ctr"/>
            <a:r>
              <a:rPr lang="en-US" sz="3600" b="1" dirty="0"/>
              <a:t>Colorado Department of Public Health and Environment Report 2016</a:t>
            </a:r>
            <a:endParaRPr lang="en-US" sz="3600" i="1" dirty="0"/>
          </a:p>
        </p:txBody>
      </p:sp>
      <p:sp>
        <p:nvSpPr>
          <p:cNvPr id="3" name="Content Placeholder 2">
            <a:extLst>
              <a:ext uri="{FF2B5EF4-FFF2-40B4-BE49-F238E27FC236}">
                <a16:creationId xmlns:a16="http://schemas.microsoft.com/office/drawing/2014/main" id="{F98DB7EE-309C-460B-A2CE-11259BBAA6A8}"/>
              </a:ext>
            </a:extLst>
          </p:cNvPr>
          <p:cNvSpPr>
            <a:spLocks noGrp="1"/>
          </p:cNvSpPr>
          <p:nvPr>
            <p:ph idx="1"/>
          </p:nvPr>
        </p:nvSpPr>
        <p:spPr>
          <a:xfrm>
            <a:off x="838200" y="1763486"/>
            <a:ext cx="10515600" cy="4769049"/>
          </a:xfrm>
        </p:spPr>
        <p:txBody>
          <a:bodyPr>
            <a:normAutofit fontScale="70000" lnSpcReduction="20000"/>
          </a:bodyPr>
          <a:lstStyle/>
          <a:p>
            <a:pPr marL="0" indent="0" algn="ctr">
              <a:buNone/>
            </a:pPr>
            <a:r>
              <a:rPr lang="en-US" sz="5100" dirty="0"/>
              <a:t>Conclusions:</a:t>
            </a:r>
          </a:p>
          <a:p>
            <a:pPr marL="0" indent="0" algn="ctr">
              <a:buNone/>
            </a:pPr>
            <a:endParaRPr lang="en-US" sz="4600" dirty="0"/>
          </a:p>
          <a:p>
            <a:pPr lvl="1"/>
            <a:r>
              <a:rPr lang="en-US" sz="4600" dirty="0"/>
              <a:t>“the risk of a motor vehicle crash increases among drivers with recent marijuana use”  </a:t>
            </a:r>
          </a:p>
          <a:p>
            <a:pPr lvl="1"/>
            <a:endParaRPr lang="en-US" sz="4600" dirty="0"/>
          </a:p>
          <a:p>
            <a:pPr lvl="1"/>
            <a:r>
              <a:rPr lang="en-US" sz="4600" dirty="0"/>
              <a:t>“the higher the blood THC level, the higher the motor vehicle crash risk”  </a:t>
            </a:r>
          </a:p>
          <a:p>
            <a:pPr lvl="1"/>
            <a:endParaRPr lang="en-US" sz="4600" dirty="0"/>
          </a:p>
          <a:p>
            <a:pPr lvl="1"/>
            <a:r>
              <a:rPr lang="en-US" sz="4600" dirty="0"/>
              <a:t>“using alcohol and marijuana together increases impairment and the risk of a motor vehicle crash more than using either substance alone”  </a:t>
            </a:r>
          </a:p>
          <a:p>
            <a:pPr marL="457200" lvl="1" indent="0">
              <a:buNone/>
            </a:pPr>
            <a:endParaRPr lang="en-US" sz="4100" dirty="0"/>
          </a:p>
          <a:p>
            <a:pPr lvl="1"/>
            <a:endParaRPr lang="en-US" sz="3200" dirty="0"/>
          </a:p>
        </p:txBody>
      </p:sp>
    </p:spTree>
    <p:extLst>
      <p:ext uri="{BB962C8B-B14F-4D97-AF65-F5344CB8AC3E}">
        <p14:creationId xmlns:p14="http://schemas.microsoft.com/office/powerpoint/2010/main" val="230840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FABAF-22F6-4C10-BA52-CE5FC2A285D0}"/>
              </a:ext>
            </a:extLst>
          </p:cNvPr>
          <p:cNvSpPr>
            <a:spLocks noGrp="1"/>
          </p:cNvSpPr>
          <p:nvPr>
            <p:ph type="title"/>
          </p:nvPr>
        </p:nvSpPr>
        <p:spPr/>
        <p:txBody>
          <a:bodyPr/>
          <a:lstStyle/>
          <a:p>
            <a:r>
              <a:rPr lang="en-US" dirty="0"/>
              <a:t>Motor Vehicles Injury and Death Endpoint</a:t>
            </a:r>
          </a:p>
        </p:txBody>
      </p:sp>
      <p:sp>
        <p:nvSpPr>
          <p:cNvPr id="3" name="Content Placeholder 2">
            <a:extLst>
              <a:ext uri="{FF2B5EF4-FFF2-40B4-BE49-F238E27FC236}">
                <a16:creationId xmlns:a16="http://schemas.microsoft.com/office/drawing/2014/main" id="{053FC2DC-4C1C-41F3-A4AE-B2631F16920A}"/>
              </a:ext>
            </a:extLst>
          </p:cNvPr>
          <p:cNvSpPr>
            <a:spLocks noGrp="1"/>
          </p:cNvSpPr>
          <p:nvPr>
            <p:ph idx="1"/>
          </p:nvPr>
        </p:nvSpPr>
        <p:spPr/>
        <p:txBody>
          <a:bodyPr/>
          <a:lstStyle/>
          <a:p>
            <a:r>
              <a:rPr lang="en-US" dirty="0"/>
              <a:t>Is marijuana </a:t>
            </a:r>
            <a:r>
              <a:rPr lang="en-US" b="1" dirty="0"/>
              <a:t>legalization</a:t>
            </a:r>
            <a:r>
              <a:rPr lang="en-US" dirty="0"/>
              <a:t> associated with an increased risk of (1) motor vehicle crashes and (2) motor vehicle fatalities?</a:t>
            </a:r>
          </a:p>
          <a:p>
            <a:endParaRPr lang="en-US" dirty="0"/>
          </a:p>
        </p:txBody>
      </p:sp>
    </p:spTree>
    <p:extLst>
      <p:ext uri="{BB962C8B-B14F-4D97-AF65-F5344CB8AC3E}">
        <p14:creationId xmlns:p14="http://schemas.microsoft.com/office/powerpoint/2010/main" val="2563558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DC17A0-91B8-4619-858B-301AFFAC95BE}"/>
              </a:ext>
            </a:extLst>
          </p:cNvPr>
          <p:cNvSpPr>
            <a:spLocks noGrp="1"/>
          </p:cNvSpPr>
          <p:nvPr>
            <p:ph idx="1"/>
          </p:nvPr>
        </p:nvSpPr>
        <p:spPr>
          <a:xfrm>
            <a:off x="838200" y="706583"/>
            <a:ext cx="10515600" cy="5470380"/>
          </a:xfrm>
        </p:spPr>
        <p:txBody>
          <a:bodyPr/>
          <a:lstStyle/>
          <a:p>
            <a:pPr marL="514350" indent="-514350">
              <a:buFont typeface="+mj-lt"/>
              <a:buAutoNum type="arabicPeriod"/>
            </a:pPr>
            <a:r>
              <a:rPr lang="en-US" dirty="0"/>
              <a:t>Jayson D. Aydelotte et al. “Crash Fatality Rates After Recreational Marijuana Legalization in Washington and Colorado”, </a:t>
            </a:r>
            <a:r>
              <a:rPr lang="en-US" i="1" dirty="0"/>
              <a:t>American Journal of Public Health</a:t>
            </a:r>
            <a:r>
              <a:rPr lang="en-US" dirty="0"/>
              <a:t> 107, no. 8 (August 1, 2017): pp. 1329-1331</a:t>
            </a:r>
          </a:p>
          <a:p>
            <a:pPr marL="514350" indent="-514350">
              <a:buFont typeface="+mj-lt"/>
              <a:buAutoNum type="arabicPeriod"/>
            </a:pPr>
            <a:r>
              <a:rPr lang="en-US" dirty="0"/>
              <a:t>Rocky Mountain High Intensity Drug Trafficking Area.  </a:t>
            </a:r>
            <a:r>
              <a:rPr lang="en-US" i="1" dirty="0"/>
              <a:t>The Legalization of Marijuana in Colorado: The Impact.</a:t>
            </a:r>
            <a:r>
              <a:rPr lang="en-US" dirty="0"/>
              <a:t>  Volume 5, October 2017 </a:t>
            </a:r>
          </a:p>
          <a:p>
            <a:pPr marL="514350" indent="-514350">
              <a:buFont typeface="+mj-lt"/>
              <a:buAutoNum type="arabicPeriod"/>
            </a:pPr>
            <a:r>
              <a:rPr lang="en-US" dirty="0"/>
              <a:t>AAA Foundation for Traffic Safety. </a:t>
            </a:r>
            <a:r>
              <a:rPr lang="en-US" i="1" dirty="0"/>
              <a:t>Prevalence of Marijuana Involvement in Fatal Crashes: Washington, 2010-2014</a:t>
            </a:r>
            <a:r>
              <a:rPr lang="en-US" dirty="0"/>
              <a:t> (May 2016) </a:t>
            </a:r>
          </a:p>
        </p:txBody>
      </p:sp>
    </p:spTree>
    <p:extLst>
      <p:ext uri="{BB962C8B-B14F-4D97-AF65-F5344CB8AC3E}">
        <p14:creationId xmlns:p14="http://schemas.microsoft.com/office/powerpoint/2010/main" val="1810398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C02BD-CAA4-4816-922C-7DAA02D65108}"/>
              </a:ext>
            </a:extLst>
          </p:cNvPr>
          <p:cNvSpPr>
            <a:spLocks noGrp="1"/>
          </p:cNvSpPr>
          <p:nvPr>
            <p:ph type="title"/>
          </p:nvPr>
        </p:nvSpPr>
        <p:spPr/>
        <p:txBody>
          <a:bodyPr>
            <a:noAutofit/>
          </a:bodyPr>
          <a:lstStyle/>
          <a:p>
            <a:pPr algn="ctr"/>
            <a:r>
              <a:rPr lang="en-US" sz="3600" b="1" dirty="0" err="1"/>
              <a:t>Aydelotte</a:t>
            </a:r>
            <a:r>
              <a:rPr lang="en-US" sz="3600" b="1" dirty="0"/>
              <a:t> et al. 2017</a:t>
            </a:r>
          </a:p>
        </p:txBody>
      </p:sp>
      <p:sp>
        <p:nvSpPr>
          <p:cNvPr id="3" name="Content Placeholder 2">
            <a:extLst>
              <a:ext uri="{FF2B5EF4-FFF2-40B4-BE49-F238E27FC236}">
                <a16:creationId xmlns:a16="http://schemas.microsoft.com/office/drawing/2014/main" id="{7E8E963F-C78A-4756-9390-7219CE970873}"/>
              </a:ext>
            </a:extLst>
          </p:cNvPr>
          <p:cNvSpPr>
            <a:spLocks noGrp="1"/>
          </p:cNvSpPr>
          <p:nvPr>
            <p:ph idx="1"/>
          </p:nvPr>
        </p:nvSpPr>
        <p:spPr/>
        <p:txBody>
          <a:bodyPr>
            <a:normAutofit/>
          </a:bodyPr>
          <a:lstStyle/>
          <a:p>
            <a:pPr marL="0" indent="0" algn="ctr">
              <a:buNone/>
            </a:pPr>
            <a:r>
              <a:rPr lang="en-US" sz="3600" dirty="0"/>
              <a:t>Conclusion:</a:t>
            </a:r>
          </a:p>
          <a:p>
            <a:pPr marL="0" indent="0" algn="ctr">
              <a:buNone/>
            </a:pPr>
            <a:endParaRPr lang="en-US" sz="3600" dirty="0"/>
          </a:p>
          <a:p>
            <a:r>
              <a:rPr lang="en-US" sz="3200" dirty="0"/>
              <a:t>“Three years after recreational marijuana legalization, changes in motor vehicle crash fatality rates for Washington and Colorado were not statistically different from those in similar states without recreational marijuana legalization”</a:t>
            </a:r>
          </a:p>
        </p:txBody>
      </p:sp>
    </p:spTree>
    <p:extLst>
      <p:ext uri="{BB962C8B-B14F-4D97-AF65-F5344CB8AC3E}">
        <p14:creationId xmlns:p14="http://schemas.microsoft.com/office/powerpoint/2010/main" val="4294103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8B7AA-767D-4089-A6F3-C4D0E10CA745}"/>
              </a:ext>
            </a:extLst>
          </p:cNvPr>
          <p:cNvSpPr>
            <a:spLocks noGrp="1"/>
          </p:cNvSpPr>
          <p:nvPr>
            <p:ph type="title"/>
          </p:nvPr>
        </p:nvSpPr>
        <p:spPr>
          <a:xfrm>
            <a:off x="838200" y="0"/>
            <a:ext cx="10515600" cy="2092271"/>
          </a:xfrm>
        </p:spPr>
        <p:txBody>
          <a:bodyPr>
            <a:normAutofit/>
          </a:bodyPr>
          <a:lstStyle/>
          <a:p>
            <a:pPr algn="ctr"/>
            <a:r>
              <a:rPr lang="en-US" sz="3600" b="1" dirty="0"/>
              <a:t>Rocky Mountain High Intensity Drug Trafficking Area Report, October 2017</a:t>
            </a:r>
            <a:br>
              <a:rPr lang="en-US" dirty="0"/>
            </a:br>
            <a:endParaRPr lang="en-US" dirty="0"/>
          </a:p>
        </p:txBody>
      </p:sp>
      <p:sp>
        <p:nvSpPr>
          <p:cNvPr id="3" name="Content Placeholder 2">
            <a:extLst>
              <a:ext uri="{FF2B5EF4-FFF2-40B4-BE49-F238E27FC236}">
                <a16:creationId xmlns:a16="http://schemas.microsoft.com/office/drawing/2014/main" id="{CC09537A-927D-478F-BD36-ABCB578C7C72}"/>
              </a:ext>
            </a:extLst>
          </p:cNvPr>
          <p:cNvSpPr>
            <a:spLocks noGrp="1"/>
          </p:cNvSpPr>
          <p:nvPr>
            <p:ph idx="1"/>
          </p:nvPr>
        </p:nvSpPr>
        <p:spPr>
          <a:xfrm>
            <a:off x="838200" y="1665514"/>
            <a:ext cx="10515600" cy="4960900"/>
          </a:xfrm>
        </p:spPr>
        <p:txBody>
          <a:bodyPr>
            <a:normAutofit fontScale="77500" lnSpcReduction="20000"/>
          </a:bodyPr>
          <a:lstStyle/>
          <a:p>
            <a:pPr marL="0" indent="0" algn="ctr">
              <a:buNone/>
            </a:pPr>
            <a:r>
              <a:rPr lang="en-US" sz="4200" dirty="0"/>
              <a:t>Conclusions:</a:t>
            </a:r>
          </a:p>
          <a:p>
            <a:pPr marL="0" indent="0" algn="ctr">
              <a:buNone/>
            </a:pPr>
            <a:endParaRPr lang="en-US" sz="4200" dirty="0"/>
          </a:p>
          <a:p>
            <a:r>
              <a:rPr lang="en-US" sz="3600" dirty="0"/>
              <a:t>“Marijuana-related traffic deaths when a driver tested positive for marijuana more than doubled from 55 deaths in 2013 to 125 deaths in 2016.” </a:t>
            </a:r>
          </a:p>
          <a:p>
            <a:r>
              <a:rPr lang="en-US" sz="3600" dirty="0"/>
              <a:t>“Marijuana-related traffic deaths increased 66 percent in the four-year average (2013-2016) since Colorado legalized recreational marijuana compared to the four-year average (2009-2012) prior to legalization.” </a:t>
            </a:r>
          </a:p>
          <a:p>
            <a:pPr lvl="1"/>
            <a:r>
              <a:rPr lang="en-US" sz="3200" dirty="0"/>
              <a:t>“During the same time period, all traffic deaths increased 16 percent.”</a:t>
            </a:r>
          </a:p>
          <a:p>
            <a:r>
              <a:rPr lang="en-US" sz="3600" dirty="0"/>
              <a:t> “In 2009, Colorado marijuana-related traffic deaths involving drivers testing positive for marijuana represented 9 percent of all traffic deaths.  By 2016, that number has more than doubled to 21 percent.” </a:t>
            </a:r>
          </a:p>
          <a:p>
            <a:endParaRPr lang="en-US" sz="3600" dirty="0"/>
          </a:p>
          <a:p>
            <a:endParaRPr lang="en-US" sz="3200" dirty="0"/>
          </a:p>
        </p:txBody>
      </p:sp>
    </p:spTree>
    <p:extLst>
      <p:ext uri="{BB962C8B-B14F-4D97-AF65-F5344CB8AC3E}">
        <p14:creationId xmlns:p14="http://schemas.microsoft.com/office/powerpoint/2010/main" val="163358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8EBD8-9067-4FAD-882A-39043CD516AF}"/>
              </a:ext>
            </a:extLst>
          </p:cNvPr>
          <p:cNvSpPr>
            <a:spLocks noGrp="1"/>
          </p:cNvSpPr>
          <p:nvPr>
            <p:ph type="title"/>
          </p:nvPr>
        </p:nvSpPr>
        <p:spPr>
          <a:xfrm>
            <a:off x="838200" y="365125"/>
            <a:ext cx="10515600" cy="1882129"/>
          </a:xfrm>
        </p:spPr>
        <p:txBody>
          <a:bodyPr>
            <a:normAutofit/>
          </a:bodyPr>
          <a:lstStyle/>
          <a:p>
            <a:pPr algn="ctr"/>
            <a:r>
              <a:rPr lang="en-US" sz="4000" b="1" dirty="0"/>
              <a:t>AAA Foundation for Traffic Safety Report, </a:t>
            </a:r>
            <a:br>
              <a:rPr lang="en-US" sz="4000" b="1" dirty="0"/>
            </a:br>
            <a:r>
              <a:rPr lang="en-US" sz="4000" b="1" dirty="0"/>
              <a:t> May 2016 </a:t>
            </a:r>
            <a:br>
              <a:rPr lang="en-US" b="1" dirty="0"/>
            </a:br>
            <a:endParaRPr lang="en-US" b="1" dirty="0"/>
          </a:p>
        </p:txBody>
      </p:sp>
      <p:sp>
        <p:nvSpPr>
          <p:cNvPr id="3" name="Content Placeholder 2">
            <a:extLst>
              <a:ext uri="{FF2B5EF4-FFF2-40B4-BE49-F238E27FC236}">
                <a16:creationId xmlns:a16="http://schemas.microsoft.com/office/drawing/2014/main" id="{D5C3422A-C81D-4F6D-B735-84C261A94091}"/>
              </a:ext>
            </a:extLst>
          </p:cNvPr>
          <p:cNvSpPr>
            <a:spLocks noGrp="1"/>
          </p:cNvSpPr>
          <p:nvPr>
            <p:ph idx="1"/>
          </p:nvPr>
        </p:nvSpPr>
        <p:spPr>
          <a:xfrm>
            <a:off x="838200" y="1828800"/>
            <a:ext cx="10515600" cy="4642630"/>
          </a:xfrm>
        </p:spPr>
        <p:txBody>
          <a:bodyPr>
            <a:normAutofit fontScale="92500" lnSpcReduction="10000"/>
          </a:bodyPr>
          <a:lstStyle/>
          <a:p>
            <a:pPr marL="0" indent="0" algn="ctr">
              <a:buNone/>
            </a:pPr>
            <a:r>
              <a:rPr lang="en-US" sz="3600" dirty="0"/>
              <a:t>Conclusions:</a:t>
            </a:r>
          </a:p>
          <a:p>
            <a:pPr marL="0" indent="0" algn="ctr">
              <a:buNone/>
            </a:pPr>
            <a:endParaRPr lang="en-US" sz="3600" dirty="0"/>
          </a:p>
          <a:p>
            <a:r>
              <a:rPr lang="en-US" sz="3200" dirty="0"/>
              <a:t>Before and immediately after legalization the “proportion of drivers positive for THC was generally flat”</a:t>
            </a:r>
          </a:p>
          <a:p>
            <a:r>
              <a:rPr lang="en-US" sz="3200" dirty="0"/>
              <a:t>That the proportion “began increasing significantly at a rate of 9.7 percentage points per year approximately 9 month” after legalization</a:t>
            </a:r>
          </a:p>
          <a:p>
            <a:r>
              <a:rPr lang="en-US" sz="3200" dirty="0"/>
              <a:t>In the year 2014, “the number and proportion of drivers in fatal crashes who were positive for THC were both more than double the averages from the prior four years”</a:t>
            </a:r>
          </a:p>
        </p:txBody>
      </p:sp>
    </p:spTree>
    <p:extLst>
      <p:ext uri="{BB962C8B-B14F-4D97-AF65-F5344CB8AC3E}">
        <p14:creationId xmlns:p14="http://schemas.microsoft.com/office/powerpoint/2010/main" val="296069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98239-A0B2-47FE-B1E6-F63FD0975CF0}"/>
              </a:ext>
            </a:extLst>
          </p:cNvPr>
          <p:cNvSpPr>
            <a:spLocks noGrp="1"/>
          </p:cNvSpPr>
          <p:nvPr>
            <p:ph type="title"/>
          </p:nvPr>
        </p:nvSpPr>
        <p:spPr/>
        <p:txBody>
          <a:bodyPr/>
          <a:lstStyle/>
          <a:p>
            <a:r>
              <a:rPr lang="en-US" dirty="0"/>
              <a:t>Vermont Crash Data - Example</a:t>
            </a:r>
          </a:p>
        </p:txBody>
      </p:sp>
      <p:sp>
        <p:nvSpPr>
          <p:cNvPr id="3" name="Content Placeholder 2">
            <a:extLst>
              <a:ext uri="{FF2B5EF4-FFF2-40B4-BE49-F238E27FC236}">
                <a16:creationId xmlns:a16="http://schemas.microsoft.com/office/drawing/2014/main" id="{98B1F9FA-8276-4D28-98B5-F9E6D8175249}"/>
              </a:ext>
            </a:extLst>
          </p:cNvPr>
          <p:cNvSpPr>
            <a:spLocks noGrp="1"/>
          </p:cNvSpPr>
          <p:nvPr>
            <p:ph idx="1"/>
          </p:nvPr>
        </p:nvSpPr>
        <p:spPr/>
        <p:txBody>
          <a:bodyPr>
            <a:normAutofit fontScale="85000" lnSpcReduction="10000"/>
          </a:bodyPr>
          <a:lstStyle/>
          <a:p>
            <a:pPr marL="0" marR="0" indent="0">
              <a:lnSpc>
                <a:spcPct val="107000"/>
              </a:lnSpc>
              <a:spcBef>
                <a:spcPts val="0"/>
              </a:spcBef>
              <a:spcAft>
                <a:spcPts val="800"/>
              </a:spcAft>
              <a:buNone/>
            </a:pPr>
            <a:r>
              <a:rPr lang="en-US" b="1" dirty="0">
                <a:latin typeface="Calibri" panose="020F0502020204030204" pitchFamily="34" charset="0"/>
                <a:ea typeface="Calibri" panose="020F0502020204030204" pitchFamily="34" charset="0"/>
                <a:cs typeface="Times New Roman" panose="02020603050405020304" pitchFamily="18" charset="0"/>
              </a:rPr>
              <a:t>Vermont Fatal Crash Data for 2017: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dirty="0">
                <a:latin typeface="Calibri" panose="020F0502020204030204" pitchFamily="34" charset="0"/>
                <a:ea typeface="Calibri" panose="020F0502020204030204" pitchFamily="34" charset="0"/>
                <a:cs typeface="Times New Roman" panose="02020603050405020304" pitchFamily="18" charset="0"/>
              </a:rPr>
              <a:t>2017</a:t>
            </a:r>
            <a:r>
              <a:rPr lang="en-US" dirty="0">
                <a:latin typeface="Calibri" panose="020F0502020204030204" pitchFamily="34" charset="0"/>
                <a:ea typeface="Calibri" panose="020F0502020204030204" pitchFamily="34" charset="0"/>
                <a:cs typeface="Times New Roman" panose="02020603050405020304" pitchFamily="18" charset="0"/>
              </a:rPr>
              <a:t> Fatal Crash data </a:t>
            </a:r>
            <a:r>
              <a:rPr lang="en-US" b="1" u="sng" dirty="0">
                <a:latin typeface="Calibri" panose="020F0502020204030204" pitchFamily="34" charset="0"/>
                <a:ea typeface="Calibri" panose="020F0502020204030204" pitchFamily="34" charset="0"/>
                <a:cs typeface="Times New Roman" panose="02020603050405020304" pitchFamily="18" charset="0"/>
              </a:rPr>
              <a:t>known to-date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October 23,</a:t>
            </a:r>
            <a:r>
              <a:rPr lang="en-US"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US"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2017</a:t>
            </a:r>
            <a:r>
              <a:rPr lang="en-US" dirty="0">
                <a:latin typeface="Calibri" panose="020F0502020204030204" pitchFamily="34" charset="0"/>
                <a:ea typeface="Calibri" panose="020F0502020204030204" pitchFamily="34" charset="0"/>
                <a:cs typeface="Times New Roman" panose="02020603050405020304" pitchFamily="18" charset="0"/>
              </a:rPr>
              <a:t>):</a:t>
            </a:r>
          </a:p>
          <a:p>
            <a:pPr marL="457200" marR="0" indent="457200">
              <a:lnSpc>
                <a:spcPct val="107000"/>
              </a:lnSpc>
              <a:spcBef>
                <a:spcPts val="0"/>
              </a:spcBef>
              <a:spcAft>
                <a:spcPts val="800"/>
              </a:spcAft>
            </a:pPr>
            <a:r>
              <a:rPr lang="en-US"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6</a:t>
            </a:r>
            <a:r>
              <a:rPr lang="en-US" dirty="0">
                <a:latin typeface="Calibri" panose="020F0502020204030204" pitchFamily="34" charset="0"/>
                <a:ea typeface="Calibri" panose="020F0502020204030204" pitchFamily="34" charset="0"/>
                <a:cs typeface="Times New Roman" panose="02020603050405020304" pitchFamily="18" charset="0"/>
              </a:rPr>
              <a:t>	Operators </a:t>
            </a:r>
            <a:r>
              <a:rPr lang="en-US" b="1" dirty="0">
                <a:latin typeface="Calibri" panose="020F0502020204030204" pitchFamily="34" charset="0"/>
                <a:ea typeface="Calibri" panose="020F0502020204030204" pitchFamily="34" charset="0"/>
                <a:cs typeface="Times New Roman" panose="02020603050405020304" pitchFamily="18" charset="0"/>
              </a:rPr>
              <a:t>suspected</a:t>
            </a:r>
            <a:r>
              <a:rPr lang="en-US" dirty="0">
                <a:latin typeface="Calibri" panose="020F0502020204030204" pitchFamily="34" charset="0"/>
                <a:ea typeface="Calibri" panose="020F0502020204030204" pitchFamily="34" charset="0"/>
                <a:cs typeface="Times New Roman" panose="02020603050405020304" pitchFamily="18" charset="0"/>
              </a:rPr>
              <a:t> as driving under the influence of alcohol only.</a:t>
            </a:r>
          </a:p>
          <a:p>
            <a:pPr marL="457200" marR="0" indent="457200">
              <a:lnSpc>
                <a:spcPct val="107000"/>
              </a:lnSpc>
              <a:spcBef>
                <a:spcPts val="0"/>
              </a:spcBef>
              <a:spcAft>
                <a:spcPts val="800"/>
              </a:spcAft>
            </a:pPr>
            <a:r>
              <a:rPr lang="en-US"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10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Operators </a:t>
            </a:r>
            <a:r>
              <a:rPr lang="en-US" b="1" dirty="0">
                <a:latin typeface="Calibri" panose="020F0502020204030204" pitchFamily="34" charset="0"/>
                <a:ea typeface="Calibri" panose="020F0502020204030204" pitchFamily="34" charset="0"/>
                <a:cs typeface="Times New Roman" panose="02020603050405020304" pitchFamily="18" charset="0"/>
              </a:rPr>
              <a:t>suspected</a:t>
            </a:r>
            <a:r>
              <a:rPr lang="en-US" dirty="0">
                <a:latin typeface="Calibri" panose="020F0502020204030204" pitchFamily="34" charset="0"/>
                <a:ea typeface="Calibri" panose="020F0502020204030204" pitchFamily="34" charset="0"/>
                <a:cs typeface="Times New Roman" panose="02020603050405020304" pitchFamily="18" charset="0"/>
              </a:rPr>
              <a:t> as driving under the influence of drugs only.</a:t>
            </a:r>
          </a:p>
          <a:p>
            <a:pPr marL="457200" marR="0" indent="457200">
              <a:lnSpc>
                <a:spcPct val="107000"/>
              </a:lnSpc>
              <a:spcBef>
                <a:spcPts val="0"/>
              </a:spcBef>
              <a:spcAft>
                <a:spcPts val="800"/>
              </a:spcAft>
            </a:pPr>
            <a:r>
              <a:rPr lang="en-US"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6</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Operators </a:t>
            </a:r>
            <a:r>
              <a:rPr lang="en-US" b="1" dirty="0">
                <a:latin typeface="Calibri" panose="020F0502020204030204" pitchFamily="34" charset="0"/>
                <a:ea typeface="Calibri" panose="020F0502020204030204" pitchFamily="34" charset="0"/>
                <a:cs typeface="Times New Roman" panose="02020603050405020304" pitchFamily="18" charset="0"/>
              </a:rPr>
              <a:t>suspected</a:t>
            </a:r>
            <a:r>
              <a:rPr lang="en-US" dirty="0">
                <a:latin typeface="Calibri" panose="020F0502020204030204" pitchFamily="34" charset="0"/>
                <a:ea typeface="Calibri" panose="020F0502020204030204" pitchFamily="34" charset="0"/>
                <a:cs typeface="Times New Roman" panose="02020603050405020304" pitchFamily="18" charset="0"/>
              </a:rPr>
              <a:t> as driving under the influence of both alcohol 		&amp; drugs</a:t>
            </a:r>
          </a:p>
          <a:p>
            <a:pPr marL="457200" marR="0" indent="0">
              <a:lnSpc>
                <a:spcPct val="107000"/>
              </a:lnSpc>
              <a:spcBef>
                <a:spcPts val="0"/>
              </a:spcBef>
              <a:spcAft>
                <a:spcPts val="8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800"/>
              </a:spcAft>
              <a:buNone/>
            </a:pPr>
            <a:r>
              <a:rPr lang="en-US" dirty="0">
                <a:latin typeface="Calibri" panose="020F0502020204030204" pitchFamily="34" charset="0"/>
                <a:ea typeface="Calibri" panose="020F0502020204030204" pitchFamily="34" charset="0"/>
                <a:cs typeface="Times New Roman" panose="02020603050405020304" pitchFamily="18" charset="0"/>
              </a:rPr>
              <a:t>*Of the 16 operators with alcohol &amp; drugs or drugs alone in their system, 11 were positive for Active Cannabis – Delta 9 THC.</a:t>
            </a:r>
          </a:p>
          <a:p>
            <a:endParaRPr lang="en-US" dirty="0"/>
          </a:p>
        </p:txBody>
      </p:sp>
    </p:spTree>
    <p:extLst>
      <p:ext uri="{BB962C8B-B14F-4D97-AF65-F5344CB8AC3E}">
        <p14:creationId xmlns:p14="http://schemas.microsoft.com/office/powerpoint/2010/main" val="208428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D0276-480A-415C-837D-EDEC8BBF9FB0}"/>
              </a:ext>
            </a:extLst>
          </p:cNvPr>
          <p:cNvSpPr>
            <a:spLocks noGrp="1"/>
          </p:cNvSpPr>
          <p:nvPr>
            <p:ph type="title"/>
          </p:nvPr>
        </p:nvSpPr>
        <p:spPr/>
        <p:txBody>
          <a:bodyPr>
            <a:noAutofit/>
          </a:bodyPr>
          <a:lstStyle/>
          <a:p>
            <a:r>
              <a:rPr lang="en-US" sz="3600" b="1" dirty="0"/>
              <a:t>Vermont Pre- and Post-Decriminalization</a:t>
            </a:r>
            <a:r>
              <a:rPr lang="en-US" sz="3600" dirty="0"/>
              <a:t>:  Crashes by crash type in Vermont, where at least one driver tested positive for cannabis  </a:t>
            </a:r>
          </a:p>
        </p:txBody>
      </p:sp>
      <p:pic>
        <p:nvPicPr>
          <p:cNvPr id="4" name="Content Placeholder 3">
            <a:extLst>
              <a:ext uri="{FF2B5EF4-FFF2-40B4-BE49-F238E27FC236}">
                <a16:creationId xmlns:a16="http://schemas.microsoft.com/office/drawing/2014/main" id="{65BF0F5F-9315-41FF-B721-33F8F389A451}"/>
              </a:ext>
            </a:extLst>
          </p:cNvPr>
          <p:cNvPicPr>
            <a:picLocks noGrp="1" noChangeAspect="1"/>
          </p:cNvPicPr>
          <p:nvPr>
            <p:ph idx="1"/>
          </p:nvPr>
        </p:nvPicPr>
        <p:blipFill>
          <a:blip r:embed="rId3"/>
          <a:stretch>
            <a:fillRect/>
          </a:stretch>
        </p:blipFill>
        <p:spPr>
          <a:xfrm>
            <a:off x="650929" y="2374413"/>
            <a:ext cx="10726864" cy="3204977"/>
          </a:xfrm>
          <a:prstGeom prst="rect">
            <a:avLst/>
          </a:prstGeom>
        </p:spPr>
      </p:pic>
    </p:spTree>
    <p:extLst>
      <p:ext uri="{BB962C8B-B14F-4D97-AF65-F5344CB8AC3E}">
        <p14:creationId xmlns:p14="http://schemas.microsoft.com/office/powerpoint/2010/main" val="228818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D5F94-96E5-4C1E-905B-1D99B8B1E035}"/>
              </a:ext>
            </a:extLst>
          </p:cNvPr>
          <p:cNvSpPr>
            <a:spLocks noGrp="1"/>
          </p:cNvSpPr>
          <p:nvPr>
            <p:ph type="title"/>
          </p:nvPr>
        </p:nvSpPr>
        <p:spPr/>
        <p:txBody>
          <a:bodyPr/>
          <a:lstStyle/>
          <a:p>
            <a:r>
              <a:rPr lang="en-US" dirty="0"/>
              <a:t>Crime Rates Endpoint</a:t>
            </a:r>
          </a:p>
        </p:txBody>
      </p:sp>
      <p:sp>
        <p:nvSpPr>
          <p:cNvPr id="3" name="Content Placeholder 2">
            <a:extLst>
              <a:ext uri="{FF2B5EF4-FFF2-40B4-BE49-F238E27FC236}">
                <a16:creationId xmlns:a16="http://schemas.microsoft.com/office/drawing/2014/main" id="{72F7FD12-9125-41F3-BCD8-90B45C448FF2}"/>
              </a:ext>
            </a:extLst>
          </p:cNvPr>
          <p:cNvSpPr>
            <a:spLocks noGrp="1"/>
          </p:cNvSpPr>
          <p:nvPr>
            <p:ph idx="1"/>
          </p:nvPr>
        </p:nvSpPr>
        <p:spPr/>
        <p:txBody>
          <a:bodyPr/>
          <a:lstStyle/>
          <a:p>
            <a:pPr lvl="0"/>
            <a:r>
              <a:rPr lang="en-US" dirty="0"/>
              <a:t>Do crime rates (i.e., rates of violent crime, property crimes or other collateral crimes) increase or decrease when marijuana is </a:t>
            </a:r>
            <a:r>
              <a:rPr lang="en-US" b="1" dirty="0"/>
              <a:t>decriminalized</a:t>
            </a:r>
            <a:r>
              <a:rPr lang="en-US" dirty="0"/>
              <a:t>?</a:t>
            </a:r>
          </a:p>
        </p:txBody>
      </p:sp>
    </p:spTree>
    <p:extLst>
      <p:ext uri="{BB962C8B-B14F-4D97-AF65-F5344CB8AC3E}">
        <p14:creationId xmlns:p14="http://schemas.microsoft.com/office/powerpoint/2010/main" val="2839876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C483F2-00A6-4CB8-A720-0C6DFB5E756D}"/>
              </a:ext>
            </a:extLst>
          </p:cNvPr>
          <p:cNvSpPr>
            <a:spLocks noGrp="1"/>
          </p:cNvSpPr>
          <p:nvPr>
            <p:ph idx="1"/>
          </p:nvPr>
        </p:nvSpPr>
        <p:spPr>
          <a:xfrm>
            <a:off x="838200" y="623455"/>
            <a:ext cx="10515600" cy="5553507"/>
          </a:xfrm>
        </p:spPr>
        <p:txBody>
          <a:bodyPr/>
          <a:lstStyle/>
          <a:p>
            <a:pPr marL="514350" indent="-514350">
              <a:buFont typeface="+mj-lt"/>
              <a:buAutoNum type="arabicPeriod"/>
            </a:pPr>
            <a:r>
              <a:rPr lang="en-US" dirty="0"/>
              <a:t>Arthur Huber III, Rebecca Newman, Daniel </a:t>
            </a:r>
            <a:r>
              <a:rPr lang="en-US" dirty="0" err="1"/>
              <a:t>LaFave</a:t>
            </a:r>
            <a:r>
              <a:rPr lang="en-US" dirty="0"/>
              <a:t>, </a:t>
            </a:r>
            <a:r>
              <a:rPr lang="en-US" i="1" dirty="0"/>
              <a:t>Cannabis Control and Crime: Medicinal Use, Depenalization and the War on Drugs</a:t>
            </a:r>
            <a:r>
              <a:rPr lang="en-US" dirty="0"/>
              <a:t>, The B.E. Journal of Economic Analysis &amp; Policy, Vol. 16, Issue 4</a:t>
            </a:r>
          </a:p>
          <a:p>
            <a:pPr marL="514350" indent="-514350">
              <a:buFont typeface="+mj-lt"/>
              <a:buAutoNum type="arabicPeriod"/>
            </a:pPr>
            <a:r>
              <a:rPr lang="en-US" dirty="0"/>
              <a:t>Jerome </a:t>
            </a:r>
            <a:r>
              <a:rPr lang="en-US" dirty="0" err="1"/>
              <a:t>Adda</a:t>
            </a:r>
            <a:r>
              <a:rPr lang="en-US" dirty="0"/>
              <a:t>, Brendon McConnell, and Imran </a:t>
            </a:r>
            <a:r>
              <a:rPr lang="en-US" dirty="0" err="1"/>
              <a:t>Rasul</a:t>
            </a:r>
            <a:r>
              <a:rPr lang="en-US" dirty="0"/>
              <a:t>, </a:t>
            </a:r>
            <a:r>
              <a:rPr lang="en-US" i="1" dirty="0"/>
              <a:t>Crime and the Depenalization of Cannabis Possession: Evidence from a Policing Experiment</a:t>
            </a:r>
            <a:r>
              <a:rPr lang="en-US" dirty="0"/>
              <a:t>, Journal of Political Economy, Volume 122, Number 5 (October 2014)</a:t>
            </a:r>
          </a:p>
        </p:txBody>
      </p:sp>
    </p:spTree>
    <p:extLst>
      <p:ext uri="{BB962C8B-B14F-4D97-AF65-F5344CB8AC3E}">
        <p14:creationId xmlns:p14="http://schemas.microsoft.com/office/powerpoint/2010/main" val="4187113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06BDE-8B12-44E5-B5CD-997B974B09A6}"/>
              </a:ext>
            </a:extLst>
          </p:cNvPr>
          <p:cNvSpPr>
            <a:spLocks noGrp="1"/>
          </p:cNvSpPr>
          <p:nvPr>
            <p:ph type="title"/>
          </p:nvPr>
        </p:nvSpPr>
        <p:spPr/>
        <p:txBody>
          <a:bodyPr/>
          <a:lstStyle/>
          <a:p>
            <a:r>
              <a:rPr lang="en-US" dirty="0"/>
              <a:t>Executive Order No. 15-17</a:t>
            </a:r>
          </a:p>
        </p:txBody>
      </p:sp>
      <p:sp>
        <p:nvSpPr>
          <p:cNvPr id="3" name="Content Placeholder 2">
            <a:extLst>
              <a:ext uri="{FF2B5EF4-FFF2-40B4-BE49-F238E27FC236}">
                <a16:creationId xmlns:a16="http://schemas.microsoft.com/office/drawing/2014/main" id="{25BB72AD-58DD-442D-BE37-01766E32F23D}"/>
              </a:ext>
            </a:extLst>
          </p:cNvPr>
          <p:cNvSpPr>
            <a:spLocks noGrp="1"/>
          </p:cNvSpPr>
          <p:nvPr>
            <p:ph idx="1"/>
          </p:nvPr>
        </p:nvSpPr>
        <p:spPr/>
        <p:txBody>
          <a:bodyPr>
            <a:normAutofit lnSpcReduction="10000"/>
          </a:bodyPr>
          <a:lstStyle/>
          <a:p>
            <a:r>
              <a:rPr lang="en-US" dirty="0"/>
              <a:t>“In order to establish a common baseline understanding of the most credible data regarding health endpoints of marijuana use and safety impacts of legalization, on or before November 15, 2017, the Subcommittees on Highway Safety and Education and Prevention shall assess high-quality primary research, including evidence-based Vermont data to the extent it is available, for the following groups of health and safety endpoints and report to the Commission . . .”</a:t>
            </a:r>
          </a:p>
          <a:p>
            <a:pPr lvl="1"/>
            <a:r>
              <a:rPr lang="en-US" dirty="0"/>
              <a:t>Injury and death:</a:t>
            </a:r>
          </a:p>
          <a:p>
            <a:pPr lvl="2"/>
            <a:r>
              <a:rPr lang="en-US" dirty="0"/>
              <a:t>Current roadway injury and death data related to marijuana</a:t>
            </a:r>
          </a:p>
          <a:p>
            <a:pPr lvl="1"/>
            <a:r>
              <a:rPr lang="en-US" dirty="0"/>
              <a:t>Crime rates:</a:t>
            </a:r>
          </a:p>
          <a:p>
            <a:pPr lvl="2"/>
            <a:r>
              <a:rPr lang="en-US" dirty="0"/>
              <a:t>Increase/decrease in crime rates in states where marijuana has been decriminalized and legalized</a:t>
            </a:r>
          </a:p>
        </p:txBody>
      </p:sp>
    </p:spTree>
    <p:extLst>
      <p:ext uri="{BB962C8B-B14F-4D97-AF65-F5344CB8AC3E}">
        <p14:creationId xmlns:p14="http://schemas.microsoft.com/office/powerpoint/2010/main" val="1608981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CFBE2-9F42-4659-8099-7D8D91AA9301}"/>
              </a:ext>
            </a:extLst>
          </p:cNvPr>
          <p:cNvSpPr>
            <a:spLocks noGrp="1"/>
          </p:cNvSpPr>
          <p:nvPr>
            <p:ph type="title"/>
          </p:nvPr>
        </p:nvSpPr>
        <p:spPr>
          <a:xfrm>
            <a:off x="838200" y="108489"/>
            <a:ext cx="10515600" cy="1177870"/>
          </a:xfrm>
        </p:spPr>
        <p:txBody>
          <a:bodyPr>
            <a:normAutofit/>
          </a:bodyPr>
          <a:lstStyle/>
          <a:p>
            <a:pPr algn="ctr"/>
            <a:r>
              <a:rPr lang="en-US" sz="3600" b="1" dirty="0"/>
              <a:t>Huber III, Newman, </a:t>
            </a:r>
            <a:r>
              <a:rPr lang="en-US" sz="3600" b="1" dirty="0" err="1"/>
              <a:t>LaFave</a:t>
            </a:r>
            <a:r>
              <a:rPr lang="en-US" sz="3600" b="1" dirty="0"/>
              <a:t> 2016</a:t>
            </a:r>
          </a:p>
        </p:txBody>
      </p:sp>
      <p:sp>
        <p:nvSpPr>
          <p:cNvPr id="3" name="Content Placeholder 2">
            <a:extLst>
              <a:ext uri="{FF2B5EF4-FFF2-40B4-BE49-F238E27FC236}">
                <a16:creationId xmlns:a16="http://schemas.microsoft.com/office/drawing/2014/main" id="{124DD47D-7594-4755-A028-05010F7EA6B7}"/>
              </a:ext>
            </a:extLst>
          </p:cNvPr>
          <p:cNvSpPr>
            <a:spLocks noGrp="1"/>
          </p:cNvSpPr>
          <p:nvPr>
            <p:ph idx="1"/>
          </p:nvPr>
        </p:nvSpPr>
        <p:spPr>
          <a:xfrm>
            <a:off x="838200" y="1655144"/>
            <a:ext cx="10515600" cy="4351338"/>
          </a:xfrm>
        </p:spPr>
        <p:txBody>
          <a:bodyPr>
            <a:normAutofit/>
          </a:bodyPr>
          <a:lstStyle/>
          <a:p>
            <a:pPr marL="0" indent="0" algn="ctr">
              <a:buNone/>
            </a:pPr>
            <a:r>
              <a:rPr lang="en-US" sz="3600" dirty="0"/>
              <a:t>Conclusion:</a:t>
            </a:r>
          </a:p>
          <a:p>
            <a:pPr marL="0" indent="0" algn="ctr">
              <a:buNone/>
            </a:pPr>
            <a:endParaRPr lang="en-US" sz="3600" dirty="0"/>
          </a:p>
          <a:p>
            <a:r>
              <a:rPr lang="en-US" sz="3600" dirty="0"/>
              <a:t>This article found a statistically significant increase in burglaries (6.6%) and robberies (11.6%) in the 5 years following depenalization of marijuana</a:t>
            </a:r>
          </a:p>
        </p:txBody>
      </p:sp>
    </p:spTree>
    <p:extLst>
      <p:ext uri="{BB962C8B-B14F-4D97-AF65-F5344CB8AC3E}">
        <p14:creationId xmlns:p14="http://schemas.microsoft.com/office/powerpoint/2010/main" val="2444622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D229E-2029-4183-B279-D31ACF2BBCFB}"/>
              </a:ext>
            </a:extLst>
          </p:cNvPr>
          <p:cNvSpPr>
            <a:spLocks noGrp="1"/>
          </p:cNvSpPr>
          <p:nvPr>
            <p:ph type="title"/>
          </p:nvPr>
        </p:nvSpPr>
        <p:spPr>
          <a:xfrm>
            <a:off x="838200" y="108488"/>
            <a:ext cx="10515600" cy="2185261"/>
          </a:xfrm>
        </p:spPr>
        <p:txBody>
          <a:bodyPr>
            <a:normAutofit/>
          </a:bodyPr>
          <a:lstStyle/>
          <a:p>
            <a:pPr algn="ctr"/>
            <a:r>
              <a:rPr lang="en-US" sz="3600" b="1" dirty="0" err="1"/>
              <a:t>Adda</a:t>
            </a:r>
            <a:r>
              <a:rPr lang="en-US" sz="3600" b="1" dirty="0"/>
              <a:t>, McConnell, </a:t>
            </a:r>
            <a:r>
              <a:rPr lang="en-US" sz="3600" b="1" dirty="0" err="1"/>
              <a:t>Rasul</a:t>
            </a:r>
            <a:r>
              <a:rPr lang="en-US" sz="3600" b="1" dirty="0"/>
              <a:t> 2014</a:t>
            </a:r>
            <a:br>
              <a:rPr lang="en-US" sz="3600" b="1" dirty="0"/>
            </a:br>
            <a:endParaRPr lang="en-US" sz="3600" b="1" dirty="0"/>
          </a:p>
        </p:txBody>
      </p:sp>
      <p:sp>
        <p:nvSpPr>
          <p:cNvPr id="3" name="Content Placeholder 2">
            <a:extLst>
              <a:ext uri="{FF2B5EF4-FFF2-40B4-BE49-F238E27FC236}">
                <a16:creationId xmlns:a16="http://schemas.microsoft.com/office/drawing/2014/main" id="{7EBB0DD4-9B53-43E2-A382-3BD100237610}"/>
              </a:ext>
            </a:extLst>
          </p:cNvPr>
          <p:cNvSpPr>
            <a:spLocks noGrp="1"/>
          </p:cNvSpPr>
          <p:nvPr>
            <p:ph idx="1"/>
          </p:nvPr>
        </p:nvSpPr>
        <p:spPr/>
        <p:txBody>
          <a:bodyPr>
            <a:normAutofit/>
          </a:bodyPr>
          <a:lstStyle/>
          <a:p>
            <a:pPr marL="0" indent="0" algn="ctr">
              <a:buNone/>
            </a:pPr>
            <a:r>
              <a:rPr lang="en-US" sz="3600" dirty="0"/>
              <a:t>Conclusion:</a:t>
            </a:r>
          </a:p>
          <a:p>
            <a:pPr marL="0" indent="0" algn="ctr">
              <a:buNone/>
            </a:pPr>
            <a:endParaRPr lang="en-US" sz="3600" dirty="0"/>
          </a:p>
          <a:p>
            <a:r>
              <a:rPr lang="en-US" sz="3200" dirty="0"/>
              <a:t>Arrest rates for non-drug crimes (violence against the person, sexual offenses, robbery, burglary, theft and handling, fraud and forgery, and criminal damage) rose 28.4% in Lambeth relative to the rest of London during the thirteen-month policy period </a:t>
            </a:r>
          </a:p>
        </p:txBody>
      </p:sp>
    </p:spTree>
    <p:extLst>
      <p:ext uri="{BB962C8B-B14F-4D97-AF65-F5344CB8AC3E}">
        <p14:creationId xmlns:p14="http://schemas.microsoft.com/office/powerpoint/2010/main" val="3842988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52D0E-68F2-4242-B581-5B0DE6C7E435}"/>
              </a:ext>
            </a:extLst>
          </p:cNvPr>
          <p:cNvSpPr>
            <a:spLocks noGrp="1"/>
          </p:cNvSpPr>
          <p:nvPr>
            <p:ph type="title"/>
          </p:nvPr>
        </p:nvSpPr>
        <p:spPr/>
        <p:txBody>
          <a:bodyPr/>
          <a:lstStyle/>
          <a:p>
            <a:r>
              <a:rPr lang="en-US" dirty="0"/>
              <a:t>Crime Rates Endpoint</a:t>
            </a:r>
          </a:p>
        </p:txBody>
      </p:sp>
      <p:sp>
        <p:nvSpPr>
          <p:cNvPr id="3" name="Content Placeholder 2">
            <a:extLst>
              <a:ext uri="{FF2B5EF4-FFF2-40B4-BE49-F238E27FC236}">
                <a16:creationId xmlns:a16="http://schemas.microsoft.com/office/drawing/2014/main" id="{AE70B237-5AC7-4568-A9BC-69BC6CD5EDF1}"/>
              </a:ext>
            </a:extLst>
          </p:cNvPr>
          <p:cNvSpPr>
            <a:spLocks noGrp="1"/>
          </p:cNvSpPr>
          <p:nvPr>
            <p:ph idx="1"/>
          </p:nvPr>
        </p:nvSpPr>
        <p:spPr/>
        <p:txBody>
          <a:bodyPr/>
          <a:lstStyle/>
          <a:p>
            <a:pPr lvl="0"/>
            <a:r>
              <a:rPr lang="en-US" dirty="0"/>
              <a:t>Do crime rates (i.e., rates of violent crime, property crimes or other collateral crimes) increase or decrease when marijuana is </a:t>
            </a:r>
            <a:r>
              <a:rPr lang="en-US" b="1" dirty="0"/>
              <a:t>legalized</a:t>
            </a:r>
            <a:r>
              <a:rPr lang="en-US" dirty="0"/>
              <a:t> </a:t>
            </a:r>
            <a:r>
              <a:rPr lang="en-US" b="1" dirty="0"/>
              <a:t>for recreational use</a:t>
            </a:r>
            <a:r>
              <a:rPr lang="en-US" dirty="0"/>
              <a:t>?</a:t>
            </a:r>
          </a:p>
          <a:p>
            <a:pPr marL="0" indent="0">
              <a:buNone/>
            </a:pPr>
            <a:endParaRPr lang="en-US" dirty="0"/>
          </a:p>
        </p:txBody>
      </p:sp>
    </p:spTree>
    <p:extLst>
      <p:ext uri="{BB962C8B-B14F-4D97-AF65-F5344CB8AC3E}">
        <p14:creationId xmlns:p14="http://schemas.microsoft.com/office/powerpoint/2010/main" val="1226140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733AC-BB9F-4D95-A032-A2B7D3FDCB59}"/>
              </a:ext>
            </a:extLst>
          </p:cNvPr>
          <p:cNvSpPr>
            <a:spLocks noGrp="1"/>
          </p:cNvSpPr>
          <p:nvPr>
            <p:ph type="title"/>
          </p:nvPr>
        </p:nvSpPr>
        <p:spPr/>
        <p:txBody>
          <a:bodyPr>
            <a:noAutofit/>
          </a:bodyPr>
          <a:lstStyle/>
          <a:p>
            <a:br>
              <a:rPr lang="en-US" sz="3200" dirty="0"/>
            </a:br>
            <a:endParaRPr lang="en-US" sz="3200" dirty="0"/>
          </a:p>
        </p:txBody>
      </p:sp>
      <p:sp>
        <p:nvSpPr>
          <p:cNvPr id="3" name="Content Placeholder 2">
            <a:extLst>
              <a:ext uri="{FF2B5EF4-FFF2-40B4-BE49-F238E27FC236}">
                <a16:creationId xmlns:a16="http://schemas.microsoft.com/office/drawing/2014/main" id="{B3A394C5-F45D-4733-BBB7-101602B97A24}"/>
              </a:ext>
            </a:extLst>
          </p:cNvPr>
          <p:cNvSpPr>
            <a:spLocks noGrp="1"/>
          </p:cNvSpPr>
          <p:nvPr>
            <p:ph idx="1"/>
          </p:nvPr>
        </p:nvSpPr>
        <p:spPr>
          <a:xfrm>
            <a:off x="838200" y="673331"/>
            <a:ext cx="10515600" cy="5503632"/>
          </a:xfrm>
        </p:spPr>
        <p:txBody>
          <a:bodyPr>
            <a:normAutofit/>
          </a:bodyPr>
          <a:lstStyle/>
          <a:p>
            <a:pPr marL="514350" indent="-514350">
              <a:buFont typeface="+mj-lt"/>
              <a:buAutoNum type="arabicPeriod"/>
            </a:pPr>
            <a:r>
              <a:rPr lang="en-US" dirty="0"/>
              <a:t>Colorado Department of Public Safety.  </a:t>
            </a:r>
            <a:r>
              <a:rPr lang="en-US" i="1" dirty="0"/>
              <a:t>Marijuana Legalization in Colorado: Early Findings</a:t>
            </a:r>
            <a:r>
              <a:rPr lang="en-US" dirty="0"/>
              <a:t> (March 2016)</a:t>
            </a:r>
          </a:p>
          <a:p>
            <a:pPr marL="514350" indent="-514350">
              <a:buFont typeface="+mj-lt"/>
              <a:buAutoNum type="arabicPeriod"/>
            </a:pPr>
            <a:r>
              <a:rPr lang="en-US" dirty="0"/>
              <a:t>Rocky Mountain High Intensity Drug Trafficking Area.  </a:t>
            </a:r>
            <a:r>
              <a:rPr lang="en-US" i="1" dirty="0"/>
              <a:t>The Legalization of Marijuana in Colorado: The Impact</a:t>
            </a:r>
            <a:r>
              <a:rPr lang="en-US" dirty="0"/>
              <a:t>.  Volume 5, October 2017 </a:t>
            </a:r>
          </a:p>
        </p:txBody>
      </p:sp>
    </p:spTree>
    <p:extLst>
      <p:ext uri="{BB962C8B-B14F-4D97-AF65-F5344CB8AC3E}">
        <p14:creationId xmlns:p14="http://schemas.microsoft.com/office/powerpoint/2010/main" val="3400932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F4F30-BE60-43E7-A897-3AD32B3210C4}"/>
              </a:ext>
            </a:extLst>
          </p:cNvPr>
          <p:cNvSpPr>
            <a:spLocks noGrp="1"/>
          </p:cNvSpPr>
          <p:nvPr>
            <p:ph type="title"/>
          </p:nvPr>
        </p:nvSpPr>
        <p:spPr/>
        <p:txBody>
          <a:bodyPr>
            <a:noAutofit/>
          </a:bodyPr>
          <a:lstStyle/>
          <a:p>
            <a:pPr algn="ctr"/>
            <a:r>
              <a:rPr lang="en-US" sz="3600" b="1" dirty="0"/>
              <a:t>Colorado Department of Public Safety.  </a:t>
            </a:r>
            <a:r>
              <a:rPr lang="en-US" sz="3600" b="1" i="1" dirty="0"/>
              <a:t>Marijuana Legalization in Colorado: Early Findings</a:t>
            </a:r>
            <a:r>
              <a:rPr lang="en-US" sz="3600" b="1" dirty="0"/>
              <a:t> (March 2016)</a:t>
            </a:r>
            <a:br>
              <a:rPr lang="en-US" sz="3600" b="1" dirty="0"/>
            </a:br>
            <a:endParaRPr lang="en-US" sz="3600" b="1" dirty="0"/>
          </a:p>
        </p:txBody>
      </p:sp>
      <p:sp>
        <p:nvSpPr>
          <p:cNvPr id="3" name="Content Placeholder 2">
            <a:extLst>
              <a:ext uri="{FF2B5EF4-FFF2-40B4-BE49-F238E27FC236}">
                <a16:creationId xmlns:a16="http://schemas.microsoft.com/office/drawing/2014/main" id="{CE8E1FC7-259C-484D-9A73-BE39794C20E1}"/>
              </a:ext>
            </a:extLst>
          </p:cNvPr>
          <p:cNvSpPr>
            <a:spLocks noGrp="1"/>
          </p:cNvSpPr>
          <p:nvPr>
            <p:ph idx="1"/>
          </p:nvPr>
        </p:nvSpPr>
        <p:spPr/>
        <p:txBody>
          <a:bodyPr>
            <a:normAutofit fontScale="47500" lnSpcReduction="20000"/>
          </a:bodyPr>
          <a:lstStyle/>
          <a:p>
            <a:pPr marL="0" indent="0" algn="ctr">
              <a:buNone/>
            </a:pPr>
            <a:r>
              <a:rPr lang="en-US" sz="5100" dirty="0"/>
              <a:t>Findings:</a:t>
            </a:r>
          </a:p>
          <a:p>
            <a:pPr marL="0" indent="0" algn="ctr">
              <a:buNone/>
            </a:pPr>
            <a:endParaRPr lang="en-US" sz="5100" dirty="0"/>
          </a:p>
          <a:p>
            <a:r>
              <a:rPr lang="en-US" sz="4300" dirty="0"/>
              <a:t>In Colorado, arrest rates for property crime increased 15% in 2013 and another 10% in 2014</a:t>
            </a:r>
          </a:p>
          <a:p>
            <a:r>
              <a:rPr lang="en-US" sz="4300" dirty="0"/>
              <a:t>Denver saw a slight increase in the number of reported crimes committed in and around marijuana establishments, from 170 reports in 2012 to 183 in 2015.  </a:t>
            </a:r>
          </a:p>
          <a:p>
            <a:r>
              <a:rPr lang="en-US" sz="4300" dirty="0"/>
              <a:t>The most common reported crime is burglary, representing 62% of all industry-related crimes.  </a:t>
            </a:r>
          </a:p>
          <a:p>
            <a:r>
              <a:rPr lang="en-US" sz="4300" dirty="0"/>
              <a:t>Decrease in the number of plants being seized on public land from a high of 46,662 in 2012 to 25,030 in 2015.  </a:t>
            </a:r>
          </a:p>
          <a:p>
            <a:r>
              <a:rPr lang="en-US" sz="4300" dirty="0"/>
              <a:t>Juvenile marijuana arrests have increased 5% from 3,235 in 2012 to 3,400 in 2014.</a:t>
            </a:r>
          </a:p>
          <a:p>
            <a:r>
              <a:rPr lang="en-US" sz="4300" dirty="0"/>
              <a:t>Reported marijuana offenses occurring in elementary and secondary schools have increased 34% from 1,766 in 2012 to 2,363 in 2014. </a:t>
            </a:r>
          </a:p>
          <a:p>
            <a:endParaRPr lang="en-US" sz="3200" dirty="0"/>
          </a:p>
          <a:p>
            <a:endParaRPr lang="en-US" sz="3200" dirty="0"/>
          </a:p>
        </p:txBody>
      </p:sp>
    </p:spTree>
    <p:extLst>
      <p:ext uri="{BB962C8B-B14F-4D97-AF65-F5344CB8AC3E}">
        <p14:creationId xmlns:p14="http://schemas.microsoft.com/office/powerpoint/2010/main" val="1694675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A4F1D-E148-473F-A10B-FB08A21A328C}"/>
              </a:ext>
            </a:extLst>
          </p:cNvPr>
          <p:cNvSpPr>
            <a:spLocks noGrp="1"/>
          </p:cNvSpPr>
          <p:nvPr>
            <p:ph type="title"/>
          </p:nvPr>
        </p:nvSpPr>
        <p:spPr>
          <a:xfrm>
            <a:off x="838200" y="212271"/>
            <a:ext cx="10515600" cy="2220963"/>
          </a:xfrm>
        </p:spPr>
        <p:txBody>
          <a:bodyPr>
            <a:normAutofit/>
          </a:bodyPr>
          <a:lstStyle/>
          <a:p>
            <a:pPr algn="ctr"/>
            <a:r>
              <a:rPr lang="en-US" sz="4000" b="1" dirty="0"/>
              <a:t>Rocky Mountain High Intensity Drug Trafficking Area Report, October 2017 </a:t>
            </a:r>
            <a:br>
              <a:rPr lang="en-US" dirty="0"/>
            </a:br>
            <a:endParaRPr lang="en-US" dirty="0"/>
          </a:p>
        </p:txBody>
      </p:sp>
      <p:sp>
        <p:nvSpPr>
          <p:cNvPr id="3" name="Content Placeholder 2">
            <a:extLst>
              <a:ext uri="{FF2B5EF4-FFF2-40B4-BE49-F238E27FC236}">
                <a16:creationId xmlns:a16="http://schemas.microsoft.com/office/drawing/2014/main" id="{A8D6CD10-8908-4C38-8830-B2D1365ED779}"/>
              </a:ext>
            </a:extLst>
          </p:cNvPr>
          <p:cNvSpPr>
            <a:spLocks noGrp="1"/>
          </p:cNvSpPr>
          <p:nvPr>
            <p:ph idx="1"/>
          </p:nvPr>
        </p:nvSpPr>
        <p:spPr/>
        <p:txBody>
          <a:bodyPr>
            <a:normAutofit fontScale="85000" lnSpcReduction="10000"/>
          </a:bodyPr>
          <a:lstStyle/>
          <a:p>
            <a:pPr marL="0" indent="0" algn="ctr">
              <a:buNone/>
            </a:pPr>
            <a:r>
              <a:rPr lang="en-US" sz="3600" dirty="0"/>
              <a:t>Conclusions:</a:t>
            </a:r>
          </a:p>
          <a:p>
            <a:pPr marL="0" indent="0" algn="ctr">
              <a:buNone/>
            </a:pPr>
            <a:endParaRPr lang="en-US" sz="3600" dirty="0"/>
          </a:p>
          <a:p>
            <a:r>
              <a:rPr lang="en-US" sz="3000" dirty="0"/>
              <a:t>The number of marijuana interdiction seizures increased from a pre-legalization high of 321 in 2011 to 346 in 2016.  </a:t>
            </a:r>
          </a:p>
          <a:p>
            <a:r>
              <a:rPr lang="en-US" sz="3000" dirty="0"/>
              <a:t>US Postal Inspection Service reported an increase in the number of parcels containing marijuana mailed from Colorado to another state from 158 in 2012 to 854 in 2016.  </a:t>
            </a:r>
          </a:p>
          <a:p>
            <a:r>
              <a:rPr lang="en-US" sz="3000" dirty="0"/>
              <a:t>In Denver:</a:t>
            </a:r>
          </a:p>
          <a:p>
            <a:pPr lvl="1"/>
            <a:r>
              <a:rPr lang="en-US" sz="3000" dirty="0"/>
              <a:t>crimes against property increased approximately 8% from 2014 to 2016.</a:t>
            </a:r>
          </a:p>
          <a:p>
            <a:pPr lvl="1"/>
            <a:r>
              <a:rPr lang="en-US" sz="3000" dirty="0"/>
              <a:t>unlawful public display/consumption of marijuana increased from a pre-legalization low of 8 incidences in 2012 to 590 in 2016. </a:t>
            </a:r>
          </a:p>
          <a:p>
            <a:pPr marL="0" indent="0">
              <a:buNone/>
            </a:pPr>
            <a:endParaRPr lang="en-US" sz="3200" dirty="0"/>
          </a:p>
        </p:txBody>
      </p:sp>
    </p:spTree>
    <p:extLst>
      <p:ext uri="{BB962C8B-B14F-4D97-AF65-F5344CB8AC3E}">
        <p14:creationId xmlns:p14="http://schemas.microsoft.com/office/powerpoint/2010/main" val="81610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A3123-943B-416D-B0A8-C7DEAA875CE9}"/>
              </a:ext>
            </a:extLst>
          </p:cNvPr>
          <p:cNvSpPr>
            <a:spLocks noGrp="1"/>
          </p:cNvSpPr>
          <p:nvPr>
            <p:ph type="ctrTitle"/>
          </p:nvPr>
        </p:nvSpPr>
        <p:spPr/>
        <p:txBody>
          <a:bodyPr/>
          <a:lstStyle/>
          <a:p>
            <a:r>
              <a:rPr lang="en-US" dirty="0"/>
              <a:t>Summary</a:t>
            </a:r>
          </a:p>
        </p:txBody>
      </p:sp>
    </p:spTree>
    <p:extLst>
      <p:ext uri="{BB962C8B-B14F-4D97-AF65-F5344CB8AC3E}">
        <p14:creationId xmlns:p14="http://schemas.microsoft.com/office/powerpoint/2010/main" val="2179605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617CD-F68B-43BF-A987-13CB79B6C037}"/>
              </a:ext>
            </a:extLst>
          </p:cNvPr>
          <p:cNvSpPr>
            <a:spLocks noGrp="1"/>
          </p:cNvSpPr>
          <p:nvPr>
            <p:ph type="title"/>
          </p:nvPr>
        </p:nvSpPr>
        <p:spPr/>
        <p:txBody>
          <a:bodyPr/>
          <a:lstStyle/>
          <a:p>
            <a:r>
              <a:rPr lang="en-US" dirty="0"/>
              <a:t>Research Questions</a:t>
            </a:r>
          </a:p>
        </p:txBody>
      </p:sp>
      <p:sp>
        <p:nvSpPr>
          <p:cNvPr id="3" name="Content Placeholder 2">
            <a:extLst>
              <a:ext uri="{FF2B5EF4-FFF2-40B4-BE49-F238E27FC236}">
                <a16:creationId xmlns:a16="http://schemas.microsoft.com/office/drawing/2014/main" id="{D7BA0769-6B41-4BBB-B3DC-466D694EDC84}"/>
              </a:ext>
            </a:extLst>
          </p:cNvPr>
          <p:cNvSpPr>
            <a:spLocks noGrp="1"/>
          </p:cNvSpPr>
          <p:nvPr>
            <p:ph idx="1"/>
          </p:nvPr>
        </p:nvSpPr>
        <p:spPr/>
        <p:txBody>
          <a:bodyPr/>
          <a:lstStyle/>
          <a:p>
            <a:r>
              <a:rPr lang="en-US" dirty="0"/>
              <a:t>Motor Vehicles Injury and Death:</a:t>
            </a:r>
          </a:p>
          <a:p>
            <a:pPr lvl="1"/>
            <a:r>
              <a:rPr lang="en-US" dirty="0"/>
              <a:t>Is marijuana </a:t>
            </a:r>
            <a:r>
              <a:rPr lang="en-US" b="1" dirty="0"/>
              <a:t>use</a:t>
            </a:r>
            <a:r>
              <a:rPr lang="en-US" dirty="0"/>
              <a:t>, alone or in combination with other substances, associated with an increased risk of (1) motor vehicle crashes and (2) motor vehicle fatalities?</a:t>
            </a:r>
          </a:p>
          <a:p>
            <a:pPr lvl="1"/>
            <a:r>
              <a:rPr lang="en-US" dirty="0"/>
              <a:t>Is marijuana </a:t>
            </a:r>
            <a:r>
              <a:rPr lang="en-US" b="1" dirty="0"/>
              <a:t>legalization</a:t>
            </a:r>
            <a:r>
              <a:rPr lang="en-US" dirty="0"/>
              <a:t> associated with an increased risk of (1) motor vehicle crashes and (2) motor vehicle fatalities?</a:t>
            </a:r>
          </a:p>
          <a:p>
            <a:r>
              <a:rPr lang="en-US" dirty="0"/>
              <a:t>Crime Rates:</a:t>
            </a:r>
          </a:p>
          <a:p>
            <a:pPr lvl="1"/>
            <a:r>
              <a:rPr lang="en-US" dirty="0"/>
              <a:t>Do crime rates (i.e., rates of violent crime, property crimes or other collateral crimes) increase or decrease when marijuana is (1) decriminalized or (2) legalized for recreational use?</a:t>
            </a:r>
          </a:p>
          <a:p>
            <a:endParaRPr lang="en-US" dirty="0"/>
          </a:p>
        </p:txBody>
      </p:sp>
    </p:spTree>
    <p:extLst>
      <p:ext uri="{BB962C8B-B14F-4D97-AF65-F5344CB8AC3E}">
        <p14:creationId xmlns:p14="http://schemas.microsoft.com/office/powerpoint/2010/main" val="2254566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B874C-1869-42DF-914E-D404E08841A7}"/>
              </a:ext>
            </a:extLst>
          </p:cNvPr>
          <p:cNvSpPr>
            <a:spLocks noGrp="1"/>
          </p:cNvSpPr>
          <p:nvPr>
            <p:ph type="title"/>
          </p:nvPr>
        </p:nvSpPr>
        <p:spPr/>
        <p:txBody>
          <a:bodyPr/>
          <a:lstStyle/>
          <a:p>
            <a:r>
              <a:rPr lang="en-US" dirty="0"/>
              <a:t>Motor Vehicles Injury and Death Endpoint</a:t>
            </a:r>
          </a:p>
        </p:txBody>
      </p:sp>
      <p:sp>
        <p:nvSpPr>
          <p:cNvPr id="3" name="Content Placeholder 2">
            <a:extLst>
              <a:ext uri="{FF2B5EF4-FFF2-40B4-BE49-F238E27FC236}">
                <a16:creationId xmlns:a16="http://schemas.microsoft.com/office/drawing/2014/main" id="{90F91151-9B19-4854-A33B-73C3805F8C66}"/>
              </a:ext>
            </a:extLst>
          </p:cNvPr>
          <p:cNvSpPr>
            <a:spLocks noGrp="1"/>
          </p:cNvSpPr>
          <p:nvPr>
            <p:ph idx="1"/>
          </p:nvPr>
        </p:nvSpPr>
        <p:spPr/>
        <p:txBody>
          <a:bodyPr/>
          <a:lstStyle/>
          <a:p>
            <a:pPr lvl="0"/>
            <a:r>
              <a:rPr lang="en-US" dirty="0"/>
              <a:t>Is marijuana </a:t>
            </a:r>
            <a:r>
              <a:rPr lang="en-US" b="1" dirty="0"/>
              <a:t>use</a:t>
            </a:r>
            <a:r>
              <a:rPr lang="en-US" dirty="0"/>
              <a:t>, alone or in combination with other substances, associated with an increased risk of (1) motor vehicle crashes and (2) motor vehicle fatalities?</a:t>
            </a:r>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val="2814113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12C316-114B-499A-970D-B4D0A8F20E03}"/>
              </a:ext>
            </a:extLst>
          </p:cNvPr>
          <p:cNvSpPr>
            <a:spLocks noGrp="1"/>
          </p:cNvSpPr>
          <p:nvPr>
            <p:ph idx="1"/>
          </p:nvPr>
        </p:nvSpPr>
        <p:spPr>
          <a:xfrm>
            <a:off x="838200" y="598517"/>
            <a:ext cx="10515600" cy="5578446"/>
          </a:xfrm>
        </p:spPr>
        <p:txBody>
          <a:bodyPr>
            <a:normAutofit fontScale="92500" lnSpcReduction="20000"/>
          </a:bodyPr>
          <a:lstStyle/>
          <a:p>
            <a:pPr marL="514350" indent="-514350">
              <a:buFont typeface="+mj-lt"/>
              <a:buAutoNum type="arabicPeriod"/>
            </a:pPr>
            <a:r>
              <a:rPr lang="en-US" dirty="0"/>
              <a:t>National Academies of Sciences, Engineering, and Medicine. 2017. </a:t>
            </a:r>
            <a:r>
              <a:rPr lang="en-US" i="1" dirty="0"/>
              <a:t>The health effects of cannabis and cannabinoids: The current state of evidence and recommendations for research</a:t>
            </a:r>
            <a:r>
              <a:rPr lang="en-US" dirty="0"/>
              <a:t>. Washington, DC: The National Academies Press</a:t>
            </a:r>
          </a:p>
          <a:p>
            <a:pPr marL="514350" indent="-514350">
              <a:buFont typeface="+mj-lt"/>
              <a:buAutoNum type="arabicPeriod"/>
            </a:pPr>
            <a:r>
              <a:rPr lang="en-US" dirty="0"/>
              <a:t>Rogeberg, O., and R. </a:t>
            </a:r>
            <a:r>
              <a:rPr lang="en-US" dirty="0" err="1"/>
              <a:t>Elvik</a:t>
            </a:r>
            <a:r>
              <a:rPr lang="en-US" dirty="0"/>
              <a:t>. 2016. The effects of cannabis intoxication on motor vehicle collision revisited and revised. </a:t>
            </a:r>
            <a:r>
              <a:rPr lang="en-US" i="1" dirty="0"/>
              <a:t>Addiction</a:t>
            </a:r>
            <a:r>
              <a:rPr lang="en-US" dirty="0"/>
              <a:t> 111(8):1348–1359</a:t>
            </a:r>
          </a:p>
          <a:p>
            <a:pPr marL="514350" indent="-514350">
              <a:buFont typeface="+mj-lt"/>
              <a:buAutoNum type="arabicPeriod"/>
            </a:pPr>
            <a:r>
              <a:rPr lang="en-US" dirty="0"/>
              <a:t>Compton, R. (2017, July). Marijuana-Impaired Driving - A Report to Congress. (DOT HS 812 440). Washington, DC: National Highway Traffic Safety Administration </a:t>
            </a:r>
          </a:p>
          <a:p>
            <a:pPr marL="514350" indent="-514350">
              <a:buFont typeface="+mj-lt"/>
              <a:buAutoNum type="arabicPeriod"/>
            </a:pPr>
            <a:r>
              <a:rPr lang="en-US" dirty="0"/>
              <a:t>Li G, </a:t>
            </a:r>
            <a:r>
              <a:rPr lang="en-US" dirty="0" err="1"/>
              <a:t>Chihuri</a:t>
            </a:r>
            <a:r>
              <a:rPr lang="en-US" dirty="0"/>
              <a:t> S, Brady JE. </a:t>
            </a:r>
            <a:r>
              <a:rPr lang="en-US" i="1" dirty="0"/>
              <a:t>Role of alcohol and marijuana use in the initiation of fatal two-vehicle crashes</a:t>
            </a:r>
            <a:r>
              <a:rPr lang="en-US" dirty="0"/>
              <a:t>. Ann </a:t>
            </a:r>
            <a:r>
              <a:rPr lang="en-US" dirty="0" err="1"/>
              <a:t>Epidemiol</a:t>
            </a:r>
            <a:r>
              <a:rPr lang="en-US" dirty="0"/>
              <a:t>. 2017;27(5):342-347</a:t>
            </a:r>
          </a:p>
          <a:p>
            <a:pPr marL="514350" indent="-514350">
              <a:buFont typeface="+mj-lt"/>
              <a:buAutoNum type="arabicPeriod"/>
            </a:pPr>
            <a:r>
              <a:rPr lang="en-US" i="1" dirty="0"/>
              <a:t>Monitoring Health Concerns Related to Marijuana in Colorado: 2016 – Changes in Marijuana Use Patterns, Systematic Literature Review, and Possible Marijuana-Related Health Effects</a:t>
            </a:r>
            <a:r>
              <a:rPr lang="en-US" dirty="0"/>
              <a:t>. Colorado Department of Public Health and Environment (2016) </a:t>
            </a:r>
          </a:p>
          <a:p>
            <a:endParaRPr lang="en-US" dirty="0"/>
          </a:p>
        </p:txBody>
      </p:sp>
    </p:spTree>
    <p:extLst>
      <p:ext uri="{BB962C8B-B14F-4D97-AF65-F5344CB8AC3E}">
        <p14:creationId xmlns:p14="http://schemas.microsoft.com/office/powerpoint/2010/main" val="4871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E564B-D8F8-4F40-8AEF-0F9BC4A30CC8}"/>
              </a:ext>
            </a:extLst>
          </p:cNvPr>
          <p:cNvSpPr>
            <a:spLocks noGrp="1"/>
          </p:cNvSpPr>
          <p:nvPr>
            <p:ph type="title"/>
          </p:nvPr>
        </p:nvSpPr>
        <p:spPr>
          <a:xfrm>
            <a:off x="838200" y="294468"/>
            <a:ext cx="10515600" cy="1782305"/>
          </a:xfrm>
        </p:spPr>
        <p:txBody>
          <a:bodyPr>
            <a:normAutofit/>
          </a:bodyPr>
          <a:lstStyle/>
          <a:p>
            <a:pPr algn="ctr"/>
            <a:r>
              <a:rPr lang="en-US" sz="4000" b="1" dirty="0"/>
              <a:t>National Academies of Sciences 2017</a:t>
            </a:r>
            <a:br>
              <a:rPr lang="en-US" b="1" dirty="0"/>
            </a:br>
            <a:endParaRPr lang="en-US" b="1" dirty="0"/>
          </a:p>
        </p:txBody>
      </p:sp>
      <p:sp>
        <p:nvSpPr>
          <p:cNvPr id="3" name="Content Placeholder 2">
            <a:extLst>
              <a:ext uri="{FF2B5EF4-FFF2-40B4-BE49-F238E27FC236}">
                <a16:creationId xmlns:a16="http://schemas.microsoft.com/office/drawing/2014/main" id="{392F2E37-7B63-4CBF-8F77-C24945F448F3}"/>
              </a:ext>
            </a:extLst>
          </p:cNvPr>
          <p:cNvSpPr>
            <a:spLocks noGrp="1"/>
          </p:cNvSpPr>
          <p:nvPr>
            <p:ph idx="1"/>
          </p:nvPr>
        </p:nvSpPr>
        <p:spPr>
          <a:xfrm>
            <a:off x="838200" y="1686141"/>
            <a:ext cx="10515600" cy="4351338"/>
          </a:xfrm>
        </p:spPr>
        <p:txBody>
          <a:bodyPr>
            <a:normAutofit lnSpcReduction="10000"/>
          </a:bodyPr>
          <a:lstStyle/>
          <a:p>
            <a:pPr marL="0" indent="0" algn="ctr">
              <a:buNone/>
            </a:pPr>
            <a:r>
              <a:rPr lang="en-US" sz="3600" dirty="0"/>
              <a:t>Conclusion:</a:t>
            </a:r>
          </a:p>
          <a:p>
            <a:pPr marL="0" indent="0" algn="ctr">
              <a:buNone/>
            </a:pPr>
            <a:endParaRPr lang="en-US" sz="3600" dirty="0"/>
          </a:p>
          <a:p>
            <a:pPr lvl="1"/>
            <a:r>
              <a:rPr lang="en-US" sz="3200" dirty="0"/>
              <a:t>“There is substantial evidence of a statistical association between cannabis use and increased risk of motor vehicle crashes” </a:t>
            </a:r>
          </a:p>
          <a:p>
            <a:pPr marL="457200" lvl="1" indent="0">
              <a:buNone/>
            </a:pPr>
            <a:endParaRPr lang="en-US" sz="3200" dirty="0"/>
          </a:p>
          <a:p>
            <a:pPr lvl="2"/>
            <a:r>
              <a:rPr lang="en-US" sz="3200" dirty="0"/>
              <a:t>Based on </a:t>
            </a:r>
            <a:r>
              <a:rPr lang="en-US" sz="3200" dirty="0" err="1"/>
              <a:t>Rogeberg</a:t>
            </a:r>
            <a:r>
              <a:rPr lang="en-US" sz="3200" dirty="0"/>
              <a:t> and </a:t>
            </a:r>
            <a:r>
              <a:rPr lang="en-US" sz="3200" dirty="0" err="1"/>
              <a:t>Elvik</a:t>
            </a:r>
            <a:r>
              <a:rPr lang="en-US" sz="3200" dirty="0"/>
              <a:t> 2016 (a study summarized below), the magnitude of the impact low to moderate in range</a:t>
            </a:r>
          </a:p>
          <a:p>
            <a:pPr marL="457200" lvl="1" indent="0">
              <a:buNone/>
            </a:pPr>
            <a:endParaRPr lang="en-US" sz="2800" dirty="0"/>
          </a:p>
          <a:p>
            <a:pPr lvl="1"/>
            <a:endParaRPr lang="en-US" sz="2800" dirty="0"/>
          </a:p>
          <a:p>
            <a:pPr lvl="1"/>
            <a:endParaRPr lang="en-US" sz="2800" dirty="0"/>
          </a:p>
        </p:txBody>
      </p:sp>
    </p:spTree>
    <p:extLst>
      <p:ext uri="{BB962C8B-B14F-4D97-AF65-F5344CB8AC3E}">
        <p14:creationId xmlns:p14="http://schemas.microsoft.com/office/powerpoint/2010/main" val="3400462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2D993-EFA8-4537-AEEC-F5A91F82362F}"/>
              </a:ext>
            </a:extLst>
          </p:cNvPr>
          <p:cNvSpPr>
            <a:spLocks noGrp="1"/>
          </p:cNvSpPr>
          <p:nvPr>
            <p:ph type="title"/>
          </p:nvPr>
        </p:nvSpPr>
        <p:spPr>
          <a:xfrm>
            <a:off x="838200" y="251861"/>
            <a:ext cx="10515600" cy="1907664"/>
          </a:xfrm>
        </p:spPr>
        <p:txBody>
          <a:bodyPr>
            <a:normAutofit/>
          </a:bodyPr>
          <a:lstStyle/>
          <a:p>
            <a:pPr algn="ctr"/>
            <a:r>
              <a:rPr lang="en-US" sz="4000" b="1" dirty="0" err="1"/>
              <a:t>Rogeberg</a:t>
            </a:r>
            <a:r>
              <a:rPr lang="en-US" sz="4000" b="1" dirty="0"/>
              <a:t> and </a:t>
            </a:r>
            <a:r>
              <a:rPr lang="en-US" sz="4000" b="1" dirty="0" err="1"/>
              <a:t>Elvik</a:t>
            </a:r>
            <a:r>
              <a:rPr lang="en-US" sz="4000" b="1" dirty="0"/>
              <a:t> 2016</a:t>
            </a:r>
            <a:br>
              <a:rPr lang="en-US" i="1" dirty="0"/>
            </a:br>
            <a:endParaRPr lang="en-US" i="1" dirty="0"/>
          </a:p>
        </p:txBody>
      </p:sp>
      <p:sp>
        <p:nvSpPr>
          <p:cNvPr id="3" name="Content Placeholder 2">
            <a:extLst>
              <a:ext uri="{FF2B5EF4-FFF2-40B4-BE49-F238E27FC236}">
                <a16:creationId xmlns:a16="http://schemas.microsoft.com/office/drawing/2014/main" id="{3AB207AD-17E4-4325-B0B9-3FB016D1E7A2}"/>
              </a:ext>
            </a:extLst>
          </p:cNvPr>
          <p:cNvSpPr>
            <a:spLocks noGrp="1"/>
          </p:cNvSpPr>
          <p:nvPr>
            <p:ph idx="1"/>
          </p:nvPr>
        </p:nvSpPr>
        <p:spPr>
          <a:xfrm>
            <a:off x="838200" y="1828800"/>
            <a:ext cx="10515600" cy="4682063"/>
          </a:xfrm>
        </p:spPr>
        <p:txBody>
          <a:bodyPr/>
          <a:lstStyle/>
          <a:p>
            <a:pPr marL="0" indent="0" algn="ctr">
              <a:buNone/>
            </a:pPr>
            <a:r>
              <a:rPr lang="en-US" sz="3600" dirty="0"/>
              <a:t>Conclusion:</a:t>
            </a:r>
          </a:p>
          <a:p>
            <a:pPr marL="0" indent="0" algn="ctr">
              <a:buNone/>
            </a:pPr>
            <a:endParaRPr lang="en-US" sz="3600" dirty="0"/>
          </a:p>
          <a:p>
            <a:pPr lvl="1"/>
            <a:r>
              <a:rPr lang="en-US" sz="3200" dirty="0"/>
              <a:t>Acute cannabis intoxication “is related to a statistically significant risk increase” for motor vehicle crashes, and “[t]he increase is of low to medium magnitude”</a:t>
            </a:r>
          </a:p>
          <a:p>
            <a:pPr lvl="2"/>
            <a:endParaRPr lang="en-US" sz="3200" dirty="0"/>
          </a:p>
          <a:p>
            <a:pPr lvl="2"/>
            <a:r>
              <a:rPr lang="en-US" sz="3200" dirty="0"/>
              <a:t>“roughly 20–30% of traffic crashes involving cannabis use occur because of the cannabis use”</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42940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98A19-4CC2-4A6D-ACFC-F720305E434E}"/>
              </a:ext>
            </a:extLst>
          </p:cNvPr>
          <p:cNvSpPr>
            <a:spLocks noGrp="1"/>
          </p:cNvSpPr>
          <p:nvPr>
            <p:ph type="title"/>
          </p:nvPr>
        </p:nvSpPr>
        <p:spPr>
          <a:xfrm>
            <a:off x="838200" y="148149"/>
            <a:ext cx="10515600" cy="1665153"/>
          </a:xfrm>
        </p:spPr>
        <p:txBody>
          <a:bodyPr>
            <a:normAutofit/>
          </a:bodyPr>
          <a:lstStyle/>
          <a:p>
            <a:pPr algn="ctr"/>
            <a:r>
              <a:rPr lang="en-US" sz="3600" b="1" dirty="0"/>
              <a:t>National Highway Traffic Safety Administration </a:t>
            </a:r>
            <a:br>
              <a:rPr lang="en-US" sz="3600" b="1" dirty="0"/>
            </a:br>
            <a:r>
              <a:rPr lang="en-US" sz="3600" b="1" dirty="0"/>
              <a:t>Report to Congress, July 2017 </a:t>
            </a:r>
          </a:p>
        </p:txBody>
      </p:sp>
      <p:sp>
        <p:nvSpPr>
          <p:cNvPr id="3" name="Content Placeholder 2">
            <a:extLst>
              <a:ext uri="{FF2B5EF4-FFF2-40B4-BE49-F238E27FC236}">
                <a16:creationId xmlns:a16="http://schemas.microsoft.com/office/drawing/2014/main" id="{99FF62DC-59EA-460E-9DBA-087593213512}"/>
              </a:ext>
            </a:extLst>
          </p:cNvPr>
          <p:cNvSpPr>
            <a:spLocks noGrp="1"/>
          </p:cNvSpPr>
          <p:nvPr>
            <p:ph idx="1"/>
          </p:nvPr>
        </p:nvSpPr>
        <p:spPr>
          <a:xfrm>
            <a:off x="838200" y="1813302"/>
            <a:ext cx="10515600" cy="4351338"/>
          </a:xfrm>
        </p:spPr>
        <p:txBody>
          <a:bodyPr>
            <a:normAutofit/>
          </a:bodyPr>
          <a:lstStyle/>
          <a:p>
            <a:pPr marL="0" indent="0" algn="ctr">
              <a:buNone/>
            </a:pPr>
            <a:r>
              <a:rPr lang="en-US" sz="3600" dirty="0"/>
              <a:t>Conclusions:</a:t>
            </a:r>
          </a:p>
          <a:p>
            <a:pPr lvl="1"/>
            <a:endParaRPr lang="en-US" dirty="0"/>
          </a:p>
          <a:p>
            <a:pPr lvl="1"/>
            <a:r>
              <a:rPr lang="en-US" sz="3200" dirty="0"/>
              <a:t>“Despite the variability in results, this research has demonstrated the potential of marijuana to impair driving related skills”  </a:t>
            </a:r>
          </a:p>
          <a:p>
            <a:pPr lvl="1"/>
            <a:endParaRPr lang="en-US" sz="3200" dirty="0"/>
          </a:p>
          <a:p>
            <a:pPr lvl="1"/>
            <a:r>
              <a:rPr lang="en-US" sz="3200" dirty="0"/>
              <a:t>More research needed on marijuana use in combination with alcohol</a:t>
            </a:r>
            <a:endParaRPr lang="en-US" dirty="0"/>
          </a:p>
          <a:p>
            <a:pPr lvl="1"/>
            <a:endParaRPr lang="en-US" dirty="0"/>
          </a:p>
        </p:txBody>
      </p:sp>
    </p:spTree>
    <p:extLst>
      <p:ext uri="{BB962C8B-B14F-4D97-AF65-F5344CB8AC3E}">
        <p14:creationId xmlns:p14="http://schemas.microsoft.com/office/powerpoint/2010/main" val="425932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43F16-85B5-44AD-ABBD-C08C6A80530A}"/>
              </a:ext>
            </a:extLst>
          </p:cNvPr>
          <p:cNvSpPr>
            <a:spLocks noGrp="1"/>
          </p:cNvSpPr>
          <p:nvPr>
            <p:ph type="title"/>
          </p:nvPr>
        </p:nvSpPr>
        <p:spPr/>
        <p:txBody>
          <a:bodyPr>
            <a:normAutofit fontScale="90000"/>
          </a:bodyPr>
          <a:lstStyle/>
          <a:p>
            <a:pPr algn="ctr"/>
            <a:br>
              <a:rPr lang="en-US" sz="3200" dirty="0"/>
            </a:br>
            <a:r>
              <a:rPr lang="en-US" sz="4000" b="1" dirty="0"/>
              <a:t>Li, </a:t>
            </a:r>
            <a:r>
              <a:rPr lang="en-US" sz="4000" b="1" dirty="0" err="1"/>
              <a:t>Chihuri</a:t>
            </a:r>
            <a:r>
              <a:rPr lang="en-US" sz="4000" b="1" dirty="0"/>
              <a:t>, Brady 2017</a:t>
            </a:r>
            <a:br>
              <a:rPr lang="en-US" sz="3200" dirty="0"/>
            </a:br>
            <a:endParaRPr lang="en-US" sz="3200" dirty="0"/>
          </a:p>
        </p:txBody>
      </p:sp>
      <p:sp>
        <p:nvSpPr>
          <p:cNvPr id="3" name="Content Placeholder 2">
            <a:extLst>
              <a:ext uri="{FF2B5EF4-FFF2-40B4-BE49-F238E27FC236}">
                <a16:creationId xmlns:a16="http://schemas.microsoft.com/office/drawing/2014/main" id="{8CD464F6-6C9C-4CFA-9516-588565FE1668}"/>
              </a:ext>
            </a:extLst>
          </p:cNvPr>
          <p:cNvSpPr>
            <a:spLocks noGrp="1"/>
          </p:cNvSpPr>
          <p:nvPr>
            <p:ph idx="1"/>
          </p:nvPr>
        </p:nvSpPr>
        <p:spPr/>
        <p:txBody>
          <a:bodyPr>
            <a:normAutofit/>
          </a:bodyPr>
          <a:lstStyle/>
          <a:p>
            <a:pPr marL="0" indent="0" algn="ctr">
              <a:buNone/>
            </a:pPr>
            <a:r>
              <a:rPr lang="en-US" sz="3600" dirty="0"/>
              <a:t>Conclusion:</a:t>
            </a:r>
          </a:p>
          <a:p>
            <a:pPr lvl="1"/>
            <a:endParaRPr lang="en-US" sz="3200" dirty="0"/>
          </a:p>
          <a:p>
            <a:pPr lvl="1"/>
            <a:r>
              <a:rPr lang="en-US" sz="3200" dirty="0"/>
              <a:t>Study results “indicate that the risk of crash initiation from concurrent use of alcohol and marijuana among drivers may increase by more than fivefold when compared with drivers who test negative for alcohol and marijuana[.]”</a:t>
            </a:r>
          </a:p>
        </p:txBody>
      </p:sp>
    </p:spTree>
    <p:extLst>
      <p:ext uri="{BB962C8B-B14F-4D97-AF65-F5344CB8AC3E}">
        <p14:creationId xmlns:p14="http://schemas.microsoft.com/office/powerpoint/2010/main" val="1822095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1625</Words>
  <Application>Microsoft Office PowerPoint</Application>
  <PresentationFormat>Widescreen</PresentationFormat>
  <Paragraphs>148</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Health and Safety Endpoints: Injury and Death, and Crime Rates</vt:lpstr>
      <vt:lpstr>Executive Order No. 15-17</vt:lpstr>
      <vt:lpstr>Research Questions</vt:lpstr>
      <vt:lpstr>Motor Vehicles Injury and Death Endpoint</vt:lpstr>
      <vt:lpstr>PowerPoint Presentation</vt:lpstr>
      <vt:lpstr>National Academies of Sciences 2017 </vt:lpstr>
      <vt:lpstr>Rogeberg and Elvik 2016 </vt:lpstr>
      <vt:lpstr>National Highway Traffic Safety Administration  Report to Congress, July 2017 </vt:lpstr>
      <vt:lpstr> Li, Chihuri, Brady 2017 </vt:lpstr>
      <vt:lpstr>Colorado Department of Public Health and Environment Report 2016</vt:lpstr>
      <vt:lpstr>Motor Vehicles Injury and Death Endpoint</vt:lpstr>
      <vt:lpstr>PowerPoint Presentation</vt:lpstr>
      <vt:lpstr>Aydelotte et al. 2017</vt:lpstr>
      <vt:lpstr>Rocky Mountain High Intensity Drug Trafficking Area Report, October 2017 </vt:lpstr>
      <vt:lpstr>AAA Foundation for Traffic Safety Report,   May 2016  </vt:lpstr>
      <vt:lpstr>Vermont Crash Data - Example</vt:lpstr>
      <vt:lpstr>Vermont Pre- and Post-Decriminalization:  Crashes by crash type in Vermont, where at least one driver tested positive for cannabis  </vt:lpstr>
      <vt:lpstr>Crime Rates Endpoint</vt:lpstr>
      <vt:lpstr>PowerPoint Presentation</vt:lpstr>
      <vt:lpstr>Huber III, Newman, LaFave 2016</vt:lpstr>
      <vt:lpstr>Adda, McConnell, Rasul 2014 </vt:lpstr>
      <vt:lpstr>Crime Rates Endpoint</vt:lpstr>
      <vt:lpstr> </vt:lpstr>
      <vt:lpstr>Colorado Department of Public Safety.  Marijuana Legalization in Colorado: Early Findings (March 2016) </vt:lpstr>
      <vt:lpstr>Rocky Mountain High Intensity Drug Trafficking Area Report, October 2017  </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15 Report</dc:title>
  <dc:creator>Horbar, Marie</dc:creator>
  <cp:lastModifiedBy>Cleary, Ellen</cp:lastModifiedBy>
  <cp:revision>74</cp:revision>
  <cp:lastPrinted>2017-10-13T15:22:32Z</cp:lastPrinted>
  <dcterms:created xsi:type="dcterms:W3CDTF">2017-10-10T12:37:45Z</dcterms:created>
  <dcterms:modified xsi:type="dcterms:W3CDTF">2017-11-14T19:54:20Z</dcterms:modified>
</cp:coreProperties>
</file>