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2" r:id="rId1"/>
    <p:sldMasterId id="2147483685" r:id="rId2"/>
    <p:sldMasterId id="2147483736" r:id="rId3"/>
  </p:sldMasterIdLst>
  <p:notesMasterIdLst>
    <p:notesMasterId r:id="rId28"/>
  </p:notesMasterIdLst>
  <p:handoutMasterIdLst>
    <p:handoutMasterId r:id="rId29"/>
  </p:handoutMasterIdLst>
  <p:sldIdLst>
    <p:sldId id="346" r:id="rId4"/>
    <p:sldId id="368" r:id="rId5"/>
    <p:sldId id="337" r:id="rId6"/>
    <p:sldId id="341" r:id="rId7"/>
    <p:sldId id="397" r:id="rId8"/>
    <p:sldId id="398" r:id="rId9"/>
    <p:sldId id="399" r:id="rId10"/>
    <p:sldId id="409" r:id="rId11"/>
    <p:sldId id="408" r:id="rId12"/>
    <p:sldId id="421" r:id="rId13"/>
    <p:sldId id="422" r:id="rId14"/>
    <p:sldId id="423" r:id="rId15"/>
    <p:sldId id="400" r:id="rId16"/>
    <p:sldId id="424" r:id="rId17"/>
    <p:sldId id="420" r:id="rId18"/>
    <p:sldId id="425" r:id="rId19"/>
    <p:sldId id="402" r:id="rId20"/>
    <p:sldId id="403" r:id="rId21"/>
    <p:sldId id="404" r:id="rId22"/>
    <p:sldId id="405" r:id="rId23"/>
    <p:sldId id="406" r:id="rId24"/>
    <p:sldId id="427" r:id="rId25"/>
    <p:sldId id="407" r:id="rId26"/>
    <p:sldId id="396" r:id="rId27"/>
  </p:sldIdLst>
  <p:sldSz cx="24384000" cy="13716000"/>
  <p:notesSz cx="7010400" cy="9296400"/>
  <p:defaultTextStyle>
    <a:lvl1pPr algn="ctr" defTabSz="825500">
      <a:defRPr sz="5000">
        <a:latin typeface="ITC Franklin Gothic Std Book"/>
        <a:ea typeface="ITC Franklin Gothic Std Book"/>
        <a:cs typeface="ITC Franklin Gothic Std Book"/>
        <a:sym typeface="ITC Franklin Gothic Std Book"/>
      </a:defRPr>
    </a:lvl1pPr>
    <a:lvl2pPr indent="228600" algn="ctr" defTabSz="825500">
      <a:defRPr sz="5000">
        <a:latin typeface="ITC Franklin Gothic Std Book"/>
        <a:ea typeface="ITC Franklin Gothic Std Book"/>
        <a:cs typeface="ITC Franklin Gothic Std Book"/>
        <a:sym typeface="ITC Franklin Gothic Std Book"/>
      </a:defRPr>
    </a:lvl2pPr>
    <a:lvl3pPr indent="457200" algn="ctr" defTabSz="825500">
      <a:defRPr sz="5000">
        <a:latin typeface="ITC Franklin Gothic Std Book"/>
        <a:ea typeface="ITC Franklin Gothic Std Book"/>
        <a:cs typeface="ITC Franklin Gothic Std Book"/>
        <a:sym typeface="ITC Franklin Gothic Std Book"/>
      </a:defRPr>
    </a:lvl3pPr>
    <a:lvl4pPr indent="685800" algn="ctr" defTabSz="825500">
      <a:defRPr sz="5000">
        <a:latin typeface="ITC Franklin Gothic Std Book"/>
        <a:ea typeface="ITC Franklin Gothic Std Book"/>
        <a:cs typeface="ITC Franklin Gothic Std Book"/>
        <a:sym typeface="ITC Franklin Gothic Std Book"/>
      </a:defRPr>
    </a:lvl4pPr>
    <a:lvl5pPr indent="914400" algn="ctr" defTabSz="825500">
      <a:defRPr sz="5000">
        <a:latin typeface="ITC Franklin Gothic Std Book"/>
        <a:ea typeface="ITC Franklin Gothic Std Book"/>
        <a:cs typeface="ITC Franklin Gothic Std Book"/>
        <a:sym typeface="ITC Franklin Gothic Std Book"/>
      </a:defRPr>
    </a:lvl5pPr>
    <a:lvl6pPr indent="1143000" algn="ctr" defTabSz="825500">
      <a:defRPr sz="5000">
        <a:latin typeface="ITC Franklin Gothic Std Book"/>
        <a:ea typeface="ITC Franklin Gothic Std Book"/>
        <a:cs typeface="ITC Franklin Gothic Std Book"/>
        <a:sym typeface="ITC Franklin Gothic Std Book"/>
      </a:defRPr>
    </a:lvl6pPr>
    <a:lvl7pPr indent="1371600" algn="ctr" defTabSz="825500">
      <a:defRPr sz="5000">
        <a:latin typeface="ITC Franklin Gothic Std Book"/>
        <a:ea typeface="ITC Franklin Gothic Std Book"/>
        <a:cs typeface="ITC Franklin Gothic Std Book"/>
        <a:sym typeface="ITC Franklin Gothic Std Book"/>
      </a:defRPr>
    </a:lvl7pPr>
    <a:lvl8pPr indent="1600200" algn="ctr" defTabSz="825500">
      <a:defRPr sz="5000">
        <a:latin typeface="ITC Franklin Gothic Std Book"/>
        <a:ea typeface="ITC Franklin Gothic Std Book"/>
        <a:cs typeface="ITC Franklin Gothic Std Book"/>
        <a:sym typeface="ITC Franklin Gothic Std Book"/>
      </a:defRPr>
    </a:lvl8pPr>
    <a:lvl9pPr indent="1828800" algn="ctr" defTabSz="825500">
      <a:defRPr sz="5000">
        <a:latin typeface="ITC Franklin Gothic Std Book"/>
        <a:ea typeface="ITC Franklin Gothic Std Book"/>
        <a:cs typeface="ITC Franklin Gothic Std Book"/>
        <a:sym typeface="ITC Franklin Gothic Std Book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s, Rebecca" initials="BR" lastIdx="1" clrIdx="0">
    <p:extLst>
      <p:ext uri="{19B8F6BF-5375-455C-9EA6-DF929625EA0E}">
        <p15:presenceInfo xmlns:p15="http://schemas.microsoft.com/office/powerpoint/2012/main" userId="S-1-5-21-515967899-1979792683-839522115-51359" providerId="AD"/>
      </p:ext>
    </p:extLst>
  </p:cmAuthor>
  <p:cmAuthor id="2" name="Morgan, Gillian" initials="MG" lastIdx="1" clrIdx="1">
    <p:extLst>
      <p:ext uri="{19B8F6BF-5375-455C-9EA6-DF929625EA0E}">
        <p15:presenceInfo xmlns:p15="http://schemas.microsoft.com/office/powerpoint/2012/main" userId="S-1-5-21-515967899-1979792683-839522115-721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82F"/>
    <a:srgbClr val="683A49"/>
    <a:srgbClr val="1E6458"/>
    <a:srgbClr val="386E3F"/>
    <a:srgbClr val="275750"/>
    <a:srgbClr val="562B38"/>
    <a:srgbClr val="1D776A"/>
    <a:srgbClr val="658939"/>
    <a:srgbClr val="838D96"/>
    <a:srgbClr val="A15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9" autoAdjust="0"/>
    <p:restoredTop sz="66320" autoAdjust="0"/>
  </p:normalViewPr>
  <p:slideViewPr>
    <p:cSldViewPr snapToGrid="0" snapToObjects="1">
      <p:cViewPr varScale="1">
        <p:scale>
          <a:sx n="29" d="100"/>
          <a:sy n="29" d="100"/>
        </p:scale>
        <p:origin x="1266" y="7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258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hs\ahsfiles\Users\VDH\John.Searles\Marijuana%20Commission\Hyperemesis_ED_Inpatient_11_07_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0" i="0" baseline="0" dirty="0">
                <a:effectLst/>
              </a:rPr>
              <a:t>Percent of Vermont population reporting past 30 day marijuana use by age in years.</a:t>
            </a:r>
            <a:endParaRPr lang="en-US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12-17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2003/4</c:v>
                </c:pt>
                <c:pt idx="1">
                  <c:v>2004/5</c:v>
                </c:pt>
                <c:pt idx="2">
                  <c:v>2005/6</c:v>
                </c:pt>
                <c:pt idx="3">
                  <c:v>2006/7</c:v>
                </c:pt>
                <c:pt idx="4">
                  <c:v>2007/8</c:v>
                </c:pt>
                <c:pt idx="5">
                  <c:v>2008/9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</c:v>
                </c:pt>
                <c:pt idx="1">
                  <c:v>11</c:v>
                </c:pt>
                <c:pt idx="2">
                  <c:v>10</c:v>
                </c:pt>
                <c:pt idx="3">
                  <c:v>11</c:v>
                </c:pt>
                <c:pt idx="4">
                  <c:v>11</c:v>
                </c:pt>
                <c:pt idx="5">
                  <c:v>10</c:v>
                </c:pt>
                <c:pt idx="6">
                  <c:v>11</c:v>
                </c:pt>
                <c:pt idx="7">
                  <c:v>14</c:v>
                </c:pt>
                <c:pt idx="8">
                  <c:v>13.36</c:v>
                </c:pt>
                <c:pt idx="9">
                  <c:v>11.3</c:v>
                </c:pt>
                <c:pt idx="10">
                  <c:v>11.4</c:v>
                </c:pt>
                <c:pt idx="11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FA-4CD0-A05E-D5183955E2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18-25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2003/4</c:v>
                </c:pt>
                <c:pt idx="1">
                  <c:v>2004/5</c:v>
                </c:pt>
                <c:pt idx="2">
                  <c:v>2005/6</c:v>
                </c:pt>
                <c:pt idx="3">
                  <c:v>2006/7</c:v>
                </c:pt>
                <c:pt idx="4">
                  <c:v>2007/8</c:v>
                </c:pt>
                <c:pt idx="5">
                  <c:v>2008/9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33.18</c:v>
                </c:pt>
                <c:pt idx="9">
                  <c:v>28.7</c:v>
                </c:pt>
                <c:pt idx="10">
                  <c:v>30.6</c:v>
                </c:pt>
                <c:pt idx="11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FA-4CD0-A05E-D5183955E2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26+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2.2531213972085278E-2"/>
                  <c:y val="3.8976155522932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FA-4CD0-A05E-D5183955E29D}"/>
                </c:ext>
              </c:extLst>
            </c:dLbl>
            <c:dLbl>
              <c:idx val="1"/>
              <c:layout>
                <c:manualLayout>
                  <c:x val="-2.2531213972085237E-2"/>
                  <c:y val="4.1801014279994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FA-4CD0-A05E-D5183955E29D}"/>
                </c:ext>
              </c:extLst>
            </c:dLbl>
            <c:dLbl>
              <c:idx val="2"/>
              <c:layout>
                <c:manualLayout>
                  <c:x val="-2.2531213972085264E-2"/>
                  <c:y val="4.1801014279994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FA-4CD0-A05E-D5183955E29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2003/4</c:v>
                </c:pt>
                <c:pt idx="1">
                  <c:v>2004/5</c:v>
                </c:pt>
                <c:pt idx="2">
                  <c:v>2005/6</c:v>
                </c:pt>
                <c:pt idx="3">
                  <c:v>2006/7</c:v>
                </c:pt>
                <c:pt idx="4">
                  <c:v>2007/8</c:v>
                </c:pt>
                <c:pt idx="5">
                  <c:v>2008/9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9.34</c:v>
                </c:pt>
                <c:pt idx="9">
                  <c:v>8.9</c:v>
                </c:pt>
                <c:pt idx="10">
                  <c:v>10.4</c:v>
                </c:pt>
                <c:pt idx="11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FA-4CD0-A05E-D5183955E29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811776"/>
        <c:axId val="90817664"/>
      </c:lineChart>
      <c:catAx>
        <c:axId val="9081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90817664"/>
        <c:crosses val="autoZero"/>
        <c:auto val="1"/>
        <c:lblAlgn val="ctr"/>
        <c:lblOffset val="100"/>
        <c:noMultiLvlLbl val="0"/>
      </c:catAx>
      <c:valAx>
        <c:axId val="90817664"/>
        <c:scaling>
          <c:orientation val="minMax"/>
          <c:max val="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90811776"/>
        <c:crosses val="autoZero"/>
        <c:crossBetween val="between"/>
        <c:majorUnit val="1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57948137275413E-2"/>
          <c:y val="2.7002819881091912E-2"/>
          <c:w val="0.96039295281924986"/>
          <c:h val="0.94525723109470383"/>
        </c:manualLayout>
      </c:layout>
      <c:lineChart>
        <c:grouping val="standard"/>
        <c:varyColors val="0"/>
        <c:ser>
          <c:idx val="0"/>
          <c:order val="0"/>
          <c:tx>
            <c:strRef>
              <c:f>ED_INP!$C$10</c:f>
              <c:strCache>
                <c:ptCount val="1"/>
                <c:pt idx="0">
                  <c:v>Rate per 100k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ED_INP!$A$11:$A$15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ED_INP!$C$11:$C$15</c:f>
              <c:numCache>
                <c:formatCode>0.0</c:formatCode>
                <c:ptCount val="5"/>
                <c:pt idx="0">
                  <c:v>1.2770760067748883</c:v>
                </c:pt>
                <c:pt idx="1">
                  <c:v>2.236382427784815</c:v>
                </c:pt>
                <c:pt idx="2">
                  <c:v>3.5108437195793374</c:v>
                </c:pt>
                <c:pt idx="3">
                  <c:v>5.2668371206680265</c:v>
                </c:pt>
                <c:pt idx="4">
                  <c:v>6.3893476795486563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38-43A9-BBBF-39C74FC3F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787488"/>
        <c:axId val="409786832"/>
      </c:lineChart>
      <c:catAx>
        <c:axId val="40978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786832"/>
        <c:crosses val="autoZero"/>
        <c:auto val="1"/>
        <c:lblAlgn val="ctr"/>
        <c:lblOffset val="100"/>
        <c:noMultiLvlLbl val="0"/>
      </c:catAx>
      <c:valAx>
        <c:axId val="409786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78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0.94391</cdr:x>
      <cdr:y>0.40109</cdr:y>
    </cdr:from>
    <cdr:to>
      <cdr:x>0.99199</cdr:x>
      <cdr:y>0.46793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610225" y="1314450"/>
          <a:ext cx="2857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19919A-C5B8-1142-BD75-B34178E39BDA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Vermont Department of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FCF0D7-27F1-874A-A8F3-F9AF3D81A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0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410378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06FB-2C75-4294-926D-ABE92411E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3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4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4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6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 rot="5400000">
            <a:off x="15147527" y="4836744"/>
            <a:ext cx="8738397" cy="190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525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0" y="10972800"/>
            <a:ext cx="19507200" cy="1371600"/>
          </a:xfrm>
        </p:spPr>
        <p:txBody>
          <a:bodyPr/>
          <a:lstStyle>
            <a:lvl1pPr marL="0" indent="0">
              <a:buFontTx/>
              <a:buNone/>
              <a:defRPr sz="3400"/>
            </a:lvl1pPr>
            <a:lvl2pPr>
              <a:buFontTx/>
              <a:buNone/>
              <a:defRPr sz="2400"/>
            </a:lvl2pPr>
            <a:lvl3pPr>
              <a:buFontTx/>
              <a:buNone/>
              <a:defRPr sz="20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24384" y="9144000"/>
            <a:ext cx="24384000" cy="177393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4384" y="9326880"/>
            <a:ext cx="3901440" cy="14264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0901" y="9308592"/>
            <a:ext cx="20263104" cy="142646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9296400"/>
            <a:ext cx="19507200" cy="1371600"/>
          </a:xfrm>
        </p:spPr>
        <p:txBody>
          <a:bodyPr anchor="ctr"/>
          <a:lstStyle>
            <a:lvl1pPr algn="l">
              <a:buNone/>
              <a:defRPr sz="56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3860803" y="4"/>
            <a:ext cx="268224" cy="137342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6662400" y="12496821"/>
            <a:ext cx="7112000" cy="730250"/>
          </a:xfrm>
        </p:spPr>
        <p:txBody>
          <a:bodyPr rtlCol="0"/>
          <a:lstStyle/>
          <a:p>
            <a:fld id="{88A88D94-E3E8-40F4-9628-4F5E4B88FE64}" type="datetimeFigureOut">
              <a:rPr lang="en-US" smtClean="0">
                <a:solidFill>
                  <a:srgbClr val="8B8178"/>
                </a:solidFill>
              </a:rPr>
              <a:pPr/>
              <a:t>11/14/2017</a:t>
            </a:fld>
            <a:endParaRPr lang="en-US" dirty="0">
              <a:solidFill>
                <a:srgbClr val="8B8178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267200" y="12496433"/>
            <a:ext cx="12192000" cy="730250"/>
          </a:xfrm>
        </p:spPr>
        <p:txBody>
          <a:bodyPr rtlCol="0"/>
          <a:lstStyle/>
          <a:p>
            <a:endParaRPr lang="en-US" dirty="0">
              <a:solidFill>
                <a:srgbClr val="8B8178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1536" y="0"/>
            <a:ext cx="20222464" cy="913790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6400"/>
            </a:lvl1pPr>
          </a:lstStyle>
          <a:p>
            <a:r>
              <a:rPr kumimoji="0"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5066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8D94-E3E8-40F4-9628-4F5E4B88FE64}" type="datetimeFigureOut">
              <a:rPr lang="en-US" smtClean="0">
                <a:solidFill>
                  <a:srgbClr val="8B8178"/>
                </a:solidFill>
              </a:rPr>
              <a:pPr/>
              <a:t>11/14/2017</a:t>
            </a:fld>
            <a:endParaRPr lang="en-US" dirty="0">
              <a:solidFill>
                <a:srgbClr val="8B81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B81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7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75205" y="1219221"/>
            <a:ext cx="5486400" cy="11033126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19200"/>
            <a:ext cx="14833600" cy="11033128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475203" y="12496825"/>
            <a:ext cx="5892800" cy="730250"/>
          </a:xfrm>
        </p:spPr>
        <p:txBody>
          <a:bodyPr/>
          <a:lstStyle/>
          <a:p>
            <a:fld id="{88A88D94-E3E8-40F4-9628-4F5E4B88FE64}" type="datetimeFigureOut">
              <a:rPr lang="en-US" smtClean="0">
                <a:solidFill>
                  <a:srgbClr val="8B8178"/>
                </a:solidFill>
              </a:rPr>
              <a:pPr/>
              <a:t>11/14/2017</a:t>
            </a:fld>
            <a:endParaRPr lang="en-US" dirty="0">
              <a:solidFill>
                <a:srgbClr val="8B81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20" y="12496435"/>
            <a:ext cx="14862621" cy="730250"/>
          </a:xfrm>
        </p:spPr>
        <p:txBody>
          <a:bodyPr/>
          <a:lstStyle/>
          <a:p>
            <a:endParaRPr lang="en-US" dirty="0">
              <a:solidFill>
                <a:srgbClr val="8B8178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16256848" y="0"/>
            <a:ext cx="853440" cy="13716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0" tIns="91422" rIns="182840" bIns="91422" rtlCol="0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8768" y="1219200"/>
            <a:ext cx="609600" cy="124968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0" tIns="91422" rIns="182840" bIns="91422" rtlCol="0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78768" y="2"/>
            <a:ext cx="609600" cy="10668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0" tIns="91422" rIns="182840" bIns="91422" rtlCol="0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91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1941180"/>
            <a:ext cx="24384000" cy="17748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5400" y="12106277"/>
            <a:ext cx="5998635" cy="142557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0740" y="12087231"/>
            <a:ext cx="18093267" cy="14287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>
              <a:solidFill>
                <a:prstClr val="white"/>
              </a:solidFill>
            </a:endParaRPr>
          </a:p>
        </p:txBody>
      </p:sp>
      <p:pic>
        <p:nvPicPr>
          <p:cNvPr id="7" name="Picture 14" descr="VDH logoKO 1-3i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33" y="12496800"/>
            <a:ext cx="345863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299200" y="8077204"/>
            <a:ext cx="17272000" cy="3657600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299200" y="12100074"/>
            <a:ext cx="178816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5200">
                <a:solidFill>
                  <a:srgbClr val="FFFFFF"/>
                </a:solidFill>
              </a:defRPr>
            </a:lvl1pPr>
            <a:lvl2pPr marL="914212" indent="0" algn="ctr">
              <a:buNone/>
            </a:lvl2pPr>
            <a:lvl3pPr marL="1828420" indent="0" algn="ctr">
              <a:buNone/>
            </a:lvl3pPr>
            <a:lvl4pPr marL="2742632" indent="0" algn="ctr">
              <a:buNone/>
            </a:lvl4pPr>
            <a:lvl5pPr marL="3656842" indent="0" algn="ctr">
              <a:buNone/>
            </a:lvl5pPr>
            <a:lvl6pPr marL="4571052" indent="0" algn="ctr">
              <a:buNone/>
            </a:lvl6pPr>
            <a:lvl7pPr marL="5485260" indent="0" algn="ctr">
              <a:buNone/>
            </a:lvl7pPr>
            <a:lvl8pPr marL="6399472" indent="0" algn="ctr">
              <a:buNone/>
            </a:lvl8pPr>
            <a:lvl9pPr marL="7313682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3567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728" y="457200"/>
            <a:ext cx="21742400" cy="198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633728" y="3200400"/>
            <a:ext cx="21742400" cy="899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8B81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B8178"/>
                </a:solidFill>
              </a:rPr>
              <a:t>Vermont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392398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3048000"/>
            <a:ext cx="24384000" cy="2286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" y="3200400"/>
            <a:ext cx="3454400" cy="1981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3" y="3200400"/>
            <a:ext cx="20726400" cy="1981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7" y="5486405"/>
            <a:ext cx="18994968" cy="3346450"/>
          </a:xfrm>
        </p:spPr>
        <p:txBody>
          <a:bodyPr/>
          <a:lstStyle>
            <a:lvl1pPr marL="0" indent="0">
              <a:buNone/>
              <a:defRPr sz="5600">
                <a:solidFill>
                  <a:schemeClr val="tx2"/>
                </a:solidFill>
              </a:defRPr>
            </a:lvl1pPr>
            <a:lvl2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5" y="3200400"/>
            <a:ext cx="20320000" cy="1981200"/>
          </a:xfrm>
        </p:spPr>
        <p:txBody>
          <a:bodyPr/>
          <a:lstStyle>
            <a:lvl1pPr algn="l">
              <a:buNone/>
              <a:defRPr sz="88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8B8178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" y="3505205"/>
            <a:ext cx="3454400" cy="1403350"/>
          </a:xfrm>
          <a:prstGeom prst="rect">
            <a:avLst/>
          </a:prstGeom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  <a:noAutofit/>
          </a:bodyPr>
          <a:lstStyle>
            <a:lvl1pPr algn="ctr">
              <a:spcBef>
                <a:spcPct val="0"/>
              </a:spcBef>
              <a:defRPr sz="4800">
                <a:solidFill>
                  <a:srgbClr val="FFFFFF"/>
                </a:solidFill>
                <a:latin typeface="Tw Cen MT" pitchFamily="34" charset="0"/>
                <a:ea typeface="ＭＳ Ｐゴシック" charset="-128"/>
              </a:defRPr>
            </a:lvl1pPr>
          </a:lstStyle>
          <a:p>
            <a:pPr defTabSz="914212" fontAlgn="base">
              <a:spcAft>
                <a:spcPct val="0"/>
              </a:spcAft>
              <a:defRPr/>
            </a:pPr>
            <a:fld id="{608242A6-38B7-4B75-BAA0-AA965C7C5714}" type="slidenum">
              <a:rPr lang="en-US" smtClean="0"/>
              <a:pPr defTabSz="914212"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B8178"/>
                </a:solidFill>
              </a:rPr>
              <a:t>Vermont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3884184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8B81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B8178"/>
                </a:solidFill>
              </a:rPr>
              <a:t>Vermont Department of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2256368" y="2225681"/>
            <a:ext cx="1422400" cy="488950"/>
          </a:xfrm>
          <a:prstGeom prst="rect">
            <a:avLst/>
          </a:prstGeom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solidFill>
                  <a:srgbClr val="FFFFFF"/>
                </a:solidFill>
                <a:latin typeface="Tw Cen MT" pitchFamily="34" charset="0"/>
                <a:ea typeface="ＭＳ Ｐゴシック" charset="-128"/>
              </a:defRPr>
            </a:lvl1pPr>
          </a:lstStyle>
          <a:p>
            <a:pPr defTabSz="914212" fontAlgn="base">
              <a:spcAft>
                <a:spcPct val="0"/>
              </a:spcAft>
              <a:defRPr/>
            </a:pPr>
            <a:fld id="{142008C2-886E-4F2F-BFEF-3016281BF4E7}" type="slidenum">
              <a:rPr lang="en-US" smtClean="0"/>
              <a:pPr defTabSz="914212"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04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8B81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B8178"/>
                </a:solidFill>
              </a:rPr>
              <a:t>Vermont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3376544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6256002" y="0"/>
            <a:ext cx="855133" cy="13716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78768" y="1219200"/>
            <a:ext cx="609600" cy="124968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78768" y="2"/>
            <a:ext cx="609600" cy="10668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75205" y="1219205"/>
            <a:ext cx="5486400" cy="110331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19200"/>
            <a:ext cx="14833600" cy="11033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7475203" y="12496805"/>
            <a:ext cx="5892800" cy="730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8B8178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7" y="12496805"/>
            <a:ext cx="14863235" cy="730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B8178"/>
                </a:solidFill>
              </a:rPr>
              <a:t>Vermont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912868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25400" y="9144001"/>
            <a:ext cx="24384000" cy="17748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5396" y="9328152"/>
            <a:ext cx="3903133" cy="14255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9035" y="9309100"/>
            <a:ext cx="20264965" cy="14255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3860807" y="5"/>
            <a:ext cx="266701" cy="137350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0" y="10972800"/>
            <a:ext cx="19507200" cy="1371600"/>
          </a:xfrm>
        </p:spPr>
        <p:txBody>
          <a:bodyPr/>
          <a:lstStyle>
            <a:lvl1pPr marL="0" indent="0">
              <a:buFontTx/>
              <a:buNone/>
              <a:defRPr sz="3400"/>
            </a:lvl1pPr>
            <a:lvl2pPr>
              <a:buFontTx/>
              <a:buNone/>
              <a:defRPr sz="2400"/>
            </a:lvl2pPr>
            <a:lvl3pPr>
              <a:buFontTx/>
              <a:buNone/>
              <a:defRPr sz="20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9296400"/>
            <a:ext cx="19507200" cy="1371600"/>
          </a:xfrm>
        </p:spPr>
        <p:txBody>
          <a:bodyPr/>
          <a:lstStyle>
            <a:lvl1pPr algn="l">
              <a:buNone/>
              <a:defRPr sz="5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1536" y="0"/>
            <a:ext cx="20222464" cy="913790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6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16662400" y="12496805"/>
            <a:ext cx="7112000" cy="730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7D307A1-5FF8-5948-A5AD-4ABE93517F6A}" type="datetime1">
              <a:rPr lang="en-US">
                <a:solidFill>
                  <a:srgbClr val="8B8178"/>
                </a:solidFill>
              </a:rPr>
              <a:pPr>
                <a:defRPr/>
              </a:pPr>
              <a:t>11/14/2017</a:t>
            </a:fld>
            <a:endParaRPr lang="en-US">
              <a:solidFill>
                <a:srgbClr val="8B8178"/>
              </a:solidFill>
            </a:endParaRPr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267200" y="12496805"/>
            <a:ext cx="12192000" cy="730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8B8178"/>
                </a:solidFill>
              </a:rPr>
              <a:t>Vermont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1348993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1942064"/>
            <a:ext cx="24384000" cy="177393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4384" y="12106656"/>
            <a:ext cx="5998464" cy="14264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1072" y="12088368"/>
            <a:ext cx="18092928" cy="142646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299200" y="8077204"/>
            <a:ext cx="17272000" cy="3657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299200" y="12100074"/>
            <a:ext cx="178816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5200">
                <a:solidFill>
                  <a:srgbClr val="FFFFFF"/>
                </a:solidFill>
              </a:defRPr>
            </a:lvl1pPr>
            <a:lvl2pPr marL="914166" indent="0" algn="ctr">
              <a:buNone/>
            </a:lvl2pPr>
            <a:lvl3pPr marL="1828330" indent="0" algn="ctr">
              <a:buNone/>
            </a:lvl3pPr>
            <a:lvl4pPr marL="2742496" indent="0" algn="ctr">
              <a:buNone/>
            </a:lvl4pPr>
            <a:lvl5pPr marL="3656660" indent="0" algn="ctr">
              <a:buNone/>
            </a:lvl5pPr>
            <a:lvl6pPr marL="4570828" indent="0" algn="ctr">
              <a:buNone/>
            </a:lvl6pPr>
            <a:lvl7pPr marL="5484988" indent="0" algn="ctr">
              <a:buNone/>
            </a:lvl7pPr>
            <a:lvl8pPr marL="6399152" indent="0" algn="ctr">
              <a:buNone/>
            </a:lvl8pPr>
            <a:lvl9pPr marL="7313318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561048" y="473097"/>
            <a:ext cx="15646400" cy="73025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21336000" y="457200"/>
            <a:ext cx="2235200" cy="762000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18133E-415C-41A7-A631-3CE01E421008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  <p:pic>
        <p:nvPicPr>
          <p:cNvPr id="12" name="Picture 11" descr="VDH logoKO 1-3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08" y="12496821"/>
            <a:ext cx="3460205" cy="7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17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728" y="457200"/>
            <a:ext cx="21742400" cy="19812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8B8178"/>
                </a:solidFill>
              </a:rPr>
              <a:t>Vermont Department of Health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633728" y="3200400"/>
            <a:ext cx="21742400" cy="89916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8B8178"/>
                </a:solidFill>
              </a:rPr>
              <a:t>6/12/2017	</a:t>
            </a:r>
          </a:p>
        </p:txBody>
      </p:sp>
    </p:spTree>
    <p:extLst>
      <p:ext uri="{BB962C8B-B14F-4D97-AF65-F5344CB8AC3E}">
        <p14:creationId xmlns:p14="http://schemas.microsoft.com/office/powerpoint/2010/main" val="211366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7" y="5486419"/>
            <a:ext cx="18994968" cy="3346450"/>
          </a:xfrm>
        </p:spPr>
        <p:txBody>
          <a:bodyPr anchor="t"/>
          <a:lstStyle>
            <a:lvl1pPr marL="0" indent="0">
              <a:buNone/>
              <a:defRPr sz="5600">
                <a:solidFill>
                  <a:schemeClr val="tx2"/>
                </a:solidFill>
              </a:defRPr>
            </a:lvl1pPr>
            <a:lvl2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3048000"/>
            <a:ext cx="24384000" cy="2286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3200400"/>
            <a:ext cx="3454400" cy="1981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3" y="3200400"/>
            <a:ext cx="20726400" cy="1981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5" y="3200400"/>
            <a:ext cx="20320000" cy="1981200"/>
          </a:xfrm>
        </p:spPr>
        <p:txBody>
          <a:bodyPr/>
          <a:lstStyle>
            <a:lvl1pPr algn="l">
              <a:buNone/>
              <a:defRPr sz="88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8B8178"/>
                </a:solidFill>
              </a:rPr>
              <a:t>6/12/2017	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" y="3505200"/>
            <a:ext cx="3454400" cy="1403352"/>
          </a:xfrm>
          <a:prstGeom prst="rect">
            <a:avLst/>
          </a:prstGeom>
        </p:spPr>
        <p:txBody>
          <a:bodyPr lIns="91420" tIns="45711" rIns="91420" bIns="45711"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fld id="{E218133E-415C-41A7-A631-3CE01E4210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8B8178"/>
                </a:solidFill>
              </a:rPr>
              <a:t>Vermont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1931289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625600" y="3179134"/>
            <a:ext cx="10363200" cy="9144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2919736" y="3179134"/>
            <a:ext cx="10363200" cy="9144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>
                <a:solidFill>
                  <a:srgbClr val="8B8178"/>
                </a:solidFill>
              </a:rPr>
              <a:t>6/12/2017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l"/>
            <a:r>
              <a:rPr lang="en-US" dirty="0">
                <a:solidFill>
                  <a:srgbClr val="8B8178"/>
                </a:solidFill>
              </a:rPr>
              <a:t>Vermont Department of Health</a:t>
            </a:r>
          </a:p>
          <a:p>
            <a:endParaRPr lang="en-US" dirty="0">
              <a:solidFill>
                <a:srgbClr val="8B81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2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5" y="546102"/>
            <a:ext cx="21742400" cy="17399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625600" y="4876800"/>
            <a:ext cx="10363200" cy="7162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12801600" y="4876800"/>
            <a:ext cx="10363200" cy="7162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>
                <a:solidFill>
                  <a:srgbClr val="8B8178"/>
                </a:solidFill>
              </a:rPr>
              <a:t>6/12/2017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l"/>
            <a:r>
              <a:rPr lang="en-US" dirty="0">
                <a:solidFill>
                  <a:srgbClr val="8B8178"/>
                </a:solidFill>
              </a:rPr>
              <a:t>Vermont Department of Health</a:t>
            </a:r>
          </a:p>
          <a:p>
            <a:pPr algn="l"/>
            <a:endParaRPr lang="en-US" dirty="0">
              <a:solidFill>
                <a:srgbClr val="8B817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1625600" y="3505200"/>
            <a:ext cx="10363200" cy="12801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4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12801600" y="3505200"/>
            <a:ext cx="10363200" cy="12801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4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15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8B8178"/>
                </a:solidFill>
              </a:rPr>
              <a:t>6/12/2017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8B8178"/>
                </a:solidFill>
              </a:rPr>
              <a:t>Vermont Department of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2257779" y="2224404"/>
            <a:ext cx="1422400" cy="488952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18133E-415C-41A7-A631-3CE01E4210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5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8D94-E3E8-40F4-9628-4F5E4B88FE64}" type="datetimeFigureOut">
              <a:rPr lang="en-US" smtClean="0">
                <a:solidFill>
                  <a:srgbClr val="8B8178"/>
                </a:solidFill>
              </a:rPr>
              <a:pPr/>
              <a:t>11/14/2017</a:t>
            </a:fld>
            <a:endParaRPr lang="en-US" dirty="0">
              <a:solidFill>
                <a:srgbClr val="8B81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B81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496800"/>
            <a:ext cx="1422400" cy="762000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18133E-415C-41A7-A631-3CE01E421008}" type="slidenum">
              <a:rPr lang="en-US" smtClean="0">
                <a:solidFill>
                  <a:srgbClr val="8B8178"/>
                </a:solidFill>
              </a:rPr>
              <a:pPr/>
              <a:t>‹#›</a:t>
            </a:fld>
            <a:endParaRPr lang="en-US" dirty="0">
              <a:solidFill>
                <a:srgbClr val="8B81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9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546102"/>
            <a:ext cx="21539200" cy="1739900"/>
          </a:xfrm>
        </p:spPr>
        <p:txBody>
          <a:bodyPr anchor="ctr"/>
          <a:lstStyle>
            <a:lvl1pPr algn="l">
              <a:buNone/>
              <a:defRPr sz="8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8D94-E3E8-40F4-9628-4F5E4B88FE64}" type="datetimeFigureOut">
              <a:rPr lang="en-US" smtClean="0">
                <a:solidFill>
                  <a:srgbClr val="8B8178"/>
                </a:solidFill>
              </a:rPr>
              <a:pPr/>
              <a:t>11/14/2017</a:t>
            </a:fld>
            <a:endParaRPr lang="en-US" dirty="0">
              <a:solidFill>
                <a:srgbClr val="8B81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B81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2257779" y="2224404"/>
            <a:ext cx="1422400" cy="488952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18133E-415C-41A7-A631-3CE01E4210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625603" y="3505200"/>
            <a:ext cx="4267200" cy="8686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31" tIns="182842" rIns="137131" bIns="91420"/>
          <a:lstStyle>
            <a:lvl1pPr marL="0" indent="0">
              <a:spcAft>
                <a:spcPts val="2000"/>
              </a:spcAft>
              <a:buNone/>
              <a:defRPr sz="360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299200" y="3505204"/>
            <a:ext cx="17068800" cy="8839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771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5400000">
            <a:off x="15147527" y="4836744"/>
            <a:ext cx="8738397" cy="190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7" name="Shape 3"/>
          <p:cNvSpPr txBox="1">
            <a:spLocks/>
          </p:cNvSpPr>
          <p:nvPr userDrawn="1"/>
        </p:nvSpPr>
        <p:spPr>
          <a:xfrm rot="5400000">
            <a:off x="8616101" y="3561220"/>
            <a:ext cx="10696551" cy="659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1143000" indent="-571500" algn="l" defTabSz="457200" rtl="0" eaLnBrk="1" latinLnBrk="0" hangingPunct="1">
              <a:spcBef>
                <a:spcPct val="20000"/>
              </a:spcBef>
              <a:buClr>
                <a:srgbClr val="683A49"/>
              </a:buClr>
              <a:buFont typeface="Arial"/>
              <a:buChar char="‣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714500" indent="-571500" algn="l" defTabSz="457200" rtl="0" eaLnBrk="1" latinLnBrk="0" hangingPunct="1">
              <a:spcBef>
                <a:spcPct val="20000"/>
              </a:spcBef>
              <a:buClr>
                <a:srgbClr val="668C38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2286000" indent="-571500" algn="l" defTabSz="457200" rtl="0" eaLnBrk="1" latinLnBrk="0" hangingPunct="1">
              <a:spcBef>
                <a:spcPct val="20000"/>
              </a:spcBef>
              <a:buFont typeface="Arial"/>
              <a:buChar char="‣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857500" indent="-571500" algn="l" defTabSz="457200" rtl="0" eaLnBrk="1" latinLnBrk="0" hangingPunct="1">
              <a:spcBef>
                <a:spcPct val="20000"/>
              </a:spcBef>
              <a:buClr>
                <a:srgbClr val="683A49"/>
              </a:buClr>
              <a:buFont typeface="Arial"/>
              <a:buChar char="-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4000" dirty="0"/>
              <a:t>Body Level One</a:t>
            </a:r>
          </a:p>
          <a:p>
            <a:pPr lvl="1">
              <a:defRPr sz="1800"/>
            </a:pPr>
            <a:r>
              <a:rPr lang="en-US" sz="4000" dirty="0"/>
              <a:t>Body Level Two</a:t>
            </a:r>
          </a:p>
          <a:p>
            <a:pPr lvl="2">
              <a:defRPr sz="1800"/>
            </a:pPr>
            <a:r>
              <a:rPr lang="en-US" sz="4000" dirty="0"/>
              <a:t>Body Level Three</a:t>
            </a:r>
          </a:p>
          <a:p>
            <a:pPr lvl="3">
              <a:defRPr sz="1800"/>
            </a:pPr>
            <a:r>
              <a:rPr lang="en-US" sz="4000" dirty="0"/>
              <a:t>Body Level Four</a:t>
            </a:r>
          </a:p>
          <a:p>
            <a:pPr lvl="4">
              <a:defRPr sz="1800"/>
            </a:pPr>
            <a:r>
              <a:rPr lang="en-US" sz="4000" dirty="0"/>
              <a:t>Body Level Five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4192191" y="5051790"/>
            <a:ext cx="7822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200" spc="600" dirty="0">
                <a:solidFill>
                  <a:srgbClr val="2E6E46"/>
                </a:solidFill>
                <a:latin typeface="Franklin Gothic Medium" panose="020B0603020102020204" pitchFamily="34" charset="0"/>
              </a:rPr>
              <a:t>SUBHEADER</a:t>
            </a:r>
            <a:r>
              <a:rPr lang="en-US" sz="4200" spc="600" baseline="0" dirty="0">
                <a:solidFill>
                  <a:srgbClr val="2E6E46"/>
                </a:solidFill>
                <a:latin typeface="Franklin Gothic Medium" panose="020B0603020102020204" pitchFamily="34" charset="0"/>
              </a:rPr>
              <a:t> TEXT</a:t>
            </a:r>
            <a:endParaRPr lang="en-US" sz="4200" spc="600" dirty="0">
              <a:solidFill>
                <a:srgbClr val="2E6E4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6500" kern="1200">
          <a:solidFill>
            <a:srgbClr val="562B38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625605" y="457221"/>
            <a:ext cx="21742400" cy="1557866"/>
          </a:xfrm>
          <a:prstGeom prst="rect">
            <a:avLst/>
          </a:prstGeom>
        </p:spPr>
        <p:txBody>
          <a:bodyPr vert="horz" lIns="91420" tIns="45711" rIns="91420" bIns="45711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633728" y="2810955"/>
            <a:ext cx="21742400" cy="9442026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256000" y="12496821"/>
            <a:ext cx="7112000" cy="730250"/>
          </a:xfrm>
          <a:prstGeom prst="rect">
            <a:avLst/>
          </a:prstGeom>
        </p:spPr>
        <p:txBody>
          <a:bodyPr vert="horz" lIns="91420" tIns="45711" rIns="91420" bIns="45711" anchor="ctr" anchorCtr="0"/>
          <a:lstStyle>
            <a:lvl1pPr algn="r" eaLnBrk="1" latinLnBrk="0" hangingPunct="1">
              <a:defRPr kumimoji="0" sz="2800">
                <a:solidFill>
                  <a:schemeClr val="tx2"/>
                </a:solidFill>
              </a:defRPr>
            </a:lvl1pPr>
          </a:lstStyle>
          <a:p>
            <a:fld id="{88A88D94-E3E8-40F4-9628-4F5E4B88FE64}" type="datetimeFigureOut">
              <a:rPr lang="en-US" smtClean="0">
                <a:solidFill>
                  <a:srgbClr val="8B8178"/>
                </a:solidFill>
              </a:rPr>
              <a:pPr/>
              <a:t>11/14/2017</a:t>
            </a:fld>
            <a:endParaRPr lang="en-US" dirty="0">
              <a:solidFill>
                <a:srgbClr val="8B81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25615" y="12496433"/>
            <a:ext cx="14456221" cy="730250"/>
          </a:xfrm>
          <a:prstGeom prst="rect">
            <a:avLst/>
          </a:prstGeom>
        </p:spPr>
        <p:txBody>
          <a:bodyPr vert="horz" lIns="91420" tIns="45711" rIns="91420" bIns="45711" anchor="ctr"/>
          <a:lstStyle>
            <a:lvl1pPr algn="r" eaLnBrk="1" latinLnBrk="0" hangingPunct="1">
              <a:defRPr kumimoji="0" sz="28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8B8178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2468880"/>
            <a:ext cx="24384000" cy="64008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03120"/>
            <a:ext cx="1422400" cy="457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4800" y="2103120"/>
            <a:ext cx="22809200" cy="457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1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7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39918" indent="-639918" algn="l" rtl="0" eaLnBrk="1" latinLnBrk="0" hangingPunct="1">
        <a:spcBef>
          <a:spcPts val="1400"/>
        </a:spcBef>
        <a:buClr>
          <a:schemeClr val="accent2"/>
        </a:buClr>
        <a:buSzPct val="60000"/>
        <a:buFont typeface="Wingdings"/>
        <a:buChar char=""/>
        <a:defRPr kumimoji="0"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279830" indent="-548498" algn="l" rtl="0" eaLnBrk="1" latinLnBrk="0" hangingPunct="1">
        <a:spcBef>
          <a:spcPts val="1102"/>
        </a:spcBef>
        <a:buClr>
          <a:schemeClr val="accent1"/>
        </a:buClr>
        <a:buSzPct val="70000"/>
        <a:buFont typeface="Wingdings 2"/>
        <a:buChar char=""/>
        <a:defRPr kumimoji="0"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330" indent="-457084" algn="l" rtl="0" eaLnBrk="1" latinLnBrk="0" hangingPunct="1">
        <a:spcBef>
          <a:spcPts val="1000"/>
        </a:spcBef>
        <a:buClr>
          <a:schemeClr val="accent2"/>
        </a:buClr>
        <a:buSzPct val="75000"/>
        <a:buFont typeface="Wingdings"/>
        <a:buChar char="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496" indent="-457084" algn="l" rtl="0" eaLnBrk="1" latinLnBrk="0" hangingPunct="1">
        <a:spcBef>
          <a:spcPts val="800"/>
        </a:spcBef>
        <a:buClr>
          <a:schemeClr val="accent3"/>
        </a:buClr>
        <a:buSzPct val="75000"/>
        <a:buFont typeface="Wingdings"/>
        <a:buChar char="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660" indent="-457084" algn="l" rtl="0" eaLnBrk="1" latinLnBrk="0" hangingPunct="1">
        <a:spcBef>
          <a:spcPts val="800"/>
        </a:spcBef>
        <a:buClr>
          <a:schemeClr val="accent4"/>
        </a:buClr>
        <a:buSzPct val="65000"/>
        <a:buFont typeface="Wingdings"/>
        <a:buChar char="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4205156" indent="-45708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3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753654" indent="-45708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3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302156" indent="-45708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3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850660" indent="-45708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3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9141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8283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7424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6566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5708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4849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39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3133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1625605" y="457205"/>
            <a:ext cx="21742400" cy="155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634067" y="2809881"/>
            <a:ext cx="21742400" cy="944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256000" y="12496805"/>
            <a:ext cx="7112000" cy="730250"/>
          </a:xfrm>
          <a:prstGeom prst="rect">
            <a:avLst/>
          </a:prstGeom>
        </p:spPr>
        <p:txBody>
          <a:bodyPr vert="horz" lIns="91420" tIns="45711" rIns="91420" bIns="45711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212">
              <a:defRPr/>
            </a:pPr>
            <a:endParaRPr lang="en-US">
              <a:solidFill>
                <a:srgbClr val="8B81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25607" y="12496805"/>
            <a:ext cx="14456835" cy="730250"/>
          </a:xfrm>
          <a:prstGeom prst="rect">
            <a:avLst/>
          </a:prstGeom>
        </p:spPr>
        <p:txBody>
          <a:bodyPr vert="horz" lIns="91420" tIns="45711" rIns="91420" bIns="45711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212">
              <a:defRPr/>
            </a:pPr>
            <a:r>
              <a:rPr lang="en-US">
                <a:solidFill>
                  <a:srgbClr val="8B8178"/>
                </a:solidFill>
              </a:rPr>
              <a:t>Vermont Department of Health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470154"/>
            <a:ext cx="24384000" cy="63817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01850"/>
            <a:ext cx="1422400" cy="457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4800" y="2101850"/>
            <a:ext cx="22809200" cy="457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40" tIns="91422" rIns="182840" bIns="91422" anchor="ctr"/>
          <a:lstStyle/>
          <a:p>
            <a:pPr algn="ctr" defTabSz="914212">
              <a:defRPr/>
            </a:pPr>
            <a:endParaRPr lang="en-US" sz="10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5pPr>
      <a:lvl6pPr marL="914212" algn="l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6pPr>
      <a:lvl7pPr marL="1828420" algn="l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7pPr>
      <a:lvl8pPr marL="2742632" algn="l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8pPr>
      <a:lvl9pPr marL="3656842" algn="l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9pPr>
    </p:titleStyle>
    <p:bodyStyle>
      <a:lvl1pPr marL="638044" indent="-638044" algn="l" rtl="0" eaLnBrk="0" fontAlgn="base" hangingPunct="0">
        <a:spcBef>
          <a:spcPts val="14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5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279262" indent="-545988" algn="l" rtl="0" eaLnBrk="0" fontAlgn="base" hangingPunct="0">
        <a:spcBef>
          <a:spcPts val="11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5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828420" indent="-457106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46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742632" indent="-457106" algn="l" rtl="0" eaLnBrk="0" fontAlgn="base" hangingPunct="0">
        <a:spcBef>
          <a:spcPts val="8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4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3656842" indent="-457106" algn="l" rtl="0" eaLnBrk="0" fontAlgn="base" hangingPunct="0">
        <a:spcBef>
          <a:spcPts val="8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4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4205368" indent="-45710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3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753894" indent="-45710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3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302420" indent="-45710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3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850948" indent="-45710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3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4852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399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3136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4126" y="10259787"/>
            <a:ext cx="18262600" cy="295003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8000" cap="none" dirty="0">
                <a:latin typeface="Calibri" panose="020F0502020204030204" pitchFamily="34" charset="0"/>
                <a:cs typeface="Arial" panose="020B0604020202020204" pitchFamily="34" charset="0"/>
              </a:rPr>
              <a:t>Education and Prevention Subcommittee</a:t>
            </a:r>
            <a:br>
              <a:rPr lang="en-US" sz="8000" cap="none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8000" cap="none" dirty="0">
                <a:latin typeface="Calibri" panose="020F0502020204030204" pitchFamily="34" charset="0"/>
                <a:cs typeface="Arial" panose="020B0604020202020204" pitchFamily="34" charset="0"/>
              </a:rPr>
              <a:t>Mandated Report to the Commission</a:t>
            </a:r>
            <a:br>
              <a:rPr lang="en-US" sz="8000" cap="none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8000" cap="none" dirty="0">
                <a:latin typeface="Calibri" panose="020F0502020204030204" pitchFamily="34" charset="0"/>
                <a:cs typeface="Arial" panose="020B0604020202020204" pitchFamily="34" charset="0"/>
              </a:rPr>
              <a:t>November 14, 2017</a:t>
            </a:r>
            <a:br>
              <a:rPr lang="en-US" sz="8000" cap="none" dirty="0">
                <a:latin typeface="Calibri" panose="020F0502020204030204" pitchFamily="34" charset="0"/>
              </a:rPr>
            </a:br>
            <a:br>
              <a:rPr lang="en-US" sz="8000" cap="none" dirty="0">
                <a:solidFill>
                  <a:srgbClr val="000000"/>
                </a:solidFill>
                <a:latin typeface="Calibri" panose="020F0502020204030204" pitchFamily="34" charset="0"/>
                <a:ea typeface="ITC Franklin Gothic Std Book"/>
                <a:cs typeface="ITC Franklin Gothic Std Book"/>
                <a:sym typeface="ITC Franklin Gothic Std Book"/>
              </a:rPr>
            </a:br>
            <a:endParaRPr lang="en-US" sz="8000" cap="none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200" y="11855150"/>
            <a:ext cx="17881600" cy="1371600"/>
          </a:xfrm>
        </p:spPr>
        <p:txBody>
          <a:bodyPr>
            <a:normAutofit fontScale="92500" lnSpcReduction="20000"/>
          </a:bodyPr>
          <a:lstStyle/>
          <a:p>
            <a:br>
              <a:rPr lang="en-US" dirty="0"/>
            </a:br>
            <a:r>
              <a:rPr lang="en-US" dirty="0"/>
              <a:t>Mark A. Levine, MD, Commissioner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26" y="257176"/>
            <a:ext cx="546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126" y="257176"/>
            <a:ext cx="314642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567" y="257176"/>
            <a:ext cx="48831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702" y="257176"/>
            <a:ext cx="477202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4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E232-F1E5-4236-9F5C-58CFA233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Month and Past Year Marijuana Use in the US and VT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573832-D60B-4525-946E-71170EE62AC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33727" y="2726661"/>
            <a:ext cx="18313739" cy="106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6D48-5C77-437C-BEC9-4012B02FD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Youth Risk Behavior Survey (YRBS)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286C8B-F793-40E3-BBDE-E111015E5A2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33728" y="2878667"/>
            <a:ext cx="19720644" cy="1073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04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37C10-9EDB-49FD-9602-85CAEDCD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28" y="677333"/>
            <a:ext cx="21742400" cy="1981200"/>
          </a:xfrm>
        </p:spPr>
        <p:txBody>
          <a:bodyPr/>
          <a:lstStyle/>
          <a:p>
            <a:r>
              <a:rPr lang="en-US" dirty="0"/>
              <a:t>Young Adult Survey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2A3713-30F3-4903-A39B-81918A012F3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53023" y="3420534"/>
            <a:ext cx="21823105" cy="80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8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004F-EDCF-42CC-89D0-77299434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Injury and Death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A5569-4F0C-40CB-A2C6-5ECD35A9F9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000" dirty="0"/>
              <a:t>Limited evidence to support or refute a statistical association between cannabis use and:</a:t>
            </a:r>
          </a:p>
          <a:p>
            <a:pPr lvl="1"/>
            <a:r>
              <a:rPr lang="en-US" sz="6000" dirty="0"/>
              <a:t>All cause mortality</a:t>
            </a:r>
          </a:p>
          <a:p>
            <a:pPr lvl="1"/>
            <a:r>
              <a:rPr lang="en-US" sz="6000" dirty="0"/>
              <a:t>Occupational injuries</a:t>
            </a:r>
          </a:p>
          <a:p>
            <a:pPr lvl="1"/>
            <a:r>
              <a:rPr lang="en-US" sz="6000" dirty="0"/>
              <a:t>Deaths due to cannabis overdose</a:t>
            </a:r>
          </a:p>
          <a:p>
            <a:r>
              <a:rPr lang="en-US" sz="6000" dirty="0"/>
              <a:t>Substantial evidence for cannabis use and:</a:t>
            </a:r>
          </a:p>
          <a:p>
            <a:pPr lvl="1"/>
            <a:r>
              <a:rPr lang="en-US" sz="6000" dirty="0"/>
              <a:t>Cannabinoid Hyperemesis Syndrome</a:t>
            </a:r>
          </a:p>
          <a:p>
            <a:pPr lvl="1"/>
            <a:r>
              <a:rPr lang="en-US" sz="6000" dirty="0"/>
              <a:t>Emergency Department Use</a:t>
            </a:r>
          </a:p>
          <a:p>
            <a:pPr marL="731332" lvl="1" indent="0">
              <a:buNone/>
            </a:pPr>
            <a:r>
              <a:rPr lang="en-US" sz="6000" dirty="0"/>
              <a:t>Moderate evidence for cannabis use and:</a:t>
            </a:r>
          </a:p>
          <a:p>
            <a:pPr lvl="1"/>
            <a:r>
              <a:rPr lang="en-US" sz="6000" dirty="0"/>
              <a:t> Fatal car crashes</a:t>
            </a:r>
          </a:p>
        </p:txBody>
      </p:sp>
    </p:spTree>
    <p:extLst>
      <p:ext uri="{BB962C8B-B14F-4D97-AF65-F5344CB8AC3E}">
        <p14:creationId xmlns:p14="http://schemas.microsoft.com/office/powerpoint/2010/main" val="27164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CECE272-444D-469C-AFF3-EC2E721E22E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27201" y="2868755"/>
            <a:ext cx="17068800" cy="1025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0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3343-E6AE-4B06-B048-599BC13F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Vermont marijuana-related hospital admissions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8B8E14-DEE8-437D-BCDB-769416A51B6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64266" y="2883735"/>
            <a:ext cx="20724047" cy="96130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46A2E-C6E6-4EB8-AB92-B2F1CE39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8B8178"/>
                </a:solidFill>
              </a:rPr>
              <a:t>Vermont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284423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0D5E-E205-43C8-A782-5639C970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Cannabis Hyperemesis Syndrome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D438F-B33B-4617-9B8D-202E0FBB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8B8178"/>
                </a:solidFill>
              </a:rPr>
              <a:t>Vermont Department of 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76FD0-D437-40AD-8303-5AD9752FEB4A}"/>
              </a:ext>
            </a:extLst>
          </p:cNvPr>
          <p:cNvSpPr txBox="1"/>
          <p:nvPr/>
        </p:nvSpPr>
        <p:spPr>
          <a:xfrm>
            <a:off x="1930400" y="2675467"/>
            <a:ext cx="19845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kern="1200" dirty="0">
                <a:solidFill>
                  <a:schemeClr val="tx1"/>
                </a:solidFill>
              </a:rPr>
              <a:t>Change in the rate per 100,000 of individuals presenting to VT Emergency Departments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1E16B53-F6DA-43D8-A9DC-80040EFE32D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16133760"/>
              </p:ext>
            </p:extLst>
          </p:nvPr>
        </p:nvGraphicFramePr>
        <p:xfrm>
          <a:off x="2438398" y="4952127"/>
          <a:ext cx="16933335" cy="700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8421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0FD0-20B1-42DA-94B8-3B5982B4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Prenatal, Perinatal Exposure to Marijuana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100BD-8CCD-4F54-BEAB-2094E45210F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Moderate evidence for concerning increasing use among pregnant women.</a:t>
            </a:r>
          </a:p>
          <a:p>
            <a:r>
              <a:rPr lang="en-US" sz="6000" dirty="0"/>
              <a:t>Insufficient evidence for association between maternal cannabis smoking and long-term offspring outcomes (cognitive function, subsequent substance use).</a:t>
            </a:r>
          </a:p>
        </p:txBody>
      </p:sp>
    </p:spTree>
    <p:extLst>
      <p:ext uri="{BB962C8B-B14F-4D97-AF65-F5344CB8AC3E}">
        <p14:creationId xmlns:p14="http://schemas.microsoft.com/office/powerpoint/2010/main" val="188934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E573A3-E669-453A-BC25-0A9C69CF0C25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4134" y="609598"/>
            <a:ext cx="17267841" cy="123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74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BA57-FC05-4B1C-88A0-337C0D47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Psychosocial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73EC2-4F6D-48C8-ADF8-612C34C743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Moderate evidence for cannabis use and:</a:t>
            </a:r>
          </a:p>
          <a:p>
            <a:pPr lvl="1"/>
            <a:r>
              <a:rPr lang="en-US" sz="6000" dirty="0"/>
              <a:t>Impaired academic achievement</a:t>
            </a:r>
          </a:p>
          <a:p>
            <a:pPr lvl="1"/>
            <a:r>
              <a:rPr lang="en-US" sz="6000" dirty="0"/>
              <a:t>Lower income and unemployment</a:t>
            </a:r>
          </a:p>
        </p:txBody>
      </p:sp>
    </p:spTree>
    <p:extLst>
      <p:ext uri="{BB962C8B-B14F-4D97-AF65-F5344CB8AC3E}">
        <p14:creationId xmlns:p14="http://schemas.microsoft.com/office/powerpoint/2010/main" val="197718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4BDDA-5DF5-40AA-8F20-702BEB0D1C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“In order to establish a common baseline understanding of the most credible data regarding health endpoints of marijuana use and safety impacts of legalization…the subcommittees shall assess high quality primary research, including evidence-based Vermont data to the extent it is available for the following groups of health and safety endpoints and report to the Commission.”</a:t>
            </a:r>
          </a:p>
        </p:txBody>
      </p:sp>
    </p:spTree>
    <p:extLst>
      <p:ext uri="{BB962C8B-B14F-4D97-AF65-F5344CB8AC3E}">
        <p14:creationId xmlns:p14="http://schemas.microsoft.com/office/powerpoint/2010/main" val="3447164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E0DC-03CE-444D-97BD-65FD5217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1FE05-6C4B-4A25-97C9-B655573AD7B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Substantial evidence for cannabis use and:</a:t>
            </a:r>
          </a:p>
          <a:p>
            <a:pPr lvl="1"/>
            <a:r>
              <a:rPr lang="en-US" sz="6000" dirty="0"/>
              <a:t>Development of acute psychosis and chronic psychotic illness such as schizophrenia.</a:t>
            </a:r>
          </a:p>
          <a:p>
            <a:pPr lvl="1"/>
            <a:r>
              <a:rPr lang="en-US" sz="6000" dirty="0"/>
              <a:t>Insufficient evidence for development of PTSD or bipolar disorder.</a:t>
            </a:r>
          </a:p>
        </p:txBody>
      </p:sp>
    </p:spTree>
    <p:extLst>
      <p:ext uri="{BB962C8B-B14F-4D97-AF65-F5344CB8AC3E}">
        <p14:creationId xmlns:p14="http://schemas.microsoft.com/office/powerpoint/2010/main" val="3994120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1D2C-FD79-433C-A788-35063220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Problem Marijuana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C7E49-C58E-49F0-B5A9-5F2C13B5C06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Substantial evidence for cannabis use frequency and development of cannabis use disorder, which is then subsequently associated with diagnosis of other psychiatric disorders.</a:t>
            </a:r>
          </a:p>
        </p:txBody>
      </p:sp>
    </p:spTree>
    <p:extLst>
      <p:ext uri="{BB962C8B-B14F-4D97-AF65-F5344CB8AC3E}">
        <p14:creationId xmlns:p14="http://schemas.microsoft.com/office/powerpoint/2010/main" val="3957453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CBB86BD-7845-49F3-BC2F-F9F245232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 r="1" b="1"/>
          <a:stretch/>
        </p:blipFill>
        <p:spPr>
          <a:xfrm>
            <a:off x="9308594" y="10"/>
            <a:ext cx="15075408" cy="1371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FF3022-C0F4-4F0D-8DEA-0A1B8FED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614" y="1280162"/>
            <a:ext cx="8005980" cy="220810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000" dirty="0"/>
              <a:t>Frequency of Use and Risk of Cannabis Dependence, Other Drug Use, and Suicide Attempts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9A630A-CFB3-413E-AB16-7FDE6CBF3C03}"/>
              </a:ext>
            </a:extLst>
          </p:cNvPr>
          <p:cNvSpPr/>
          <p:nvPr/>
        </p:nvSpPr>
        <p:spPr>
          <a:xfrm>
            <a:off x="1302614" y="12004293"/>
            <a:ext cx="80059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Silins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(2014). Young Adult Sequelae of Adolescent Cannabis use: An Integrative Analysis.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Lancet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Psychiatry, 1,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286-293.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three prospective longitudinal studies from Australia and New Zealand.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65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ECEC-5346-408C-AB48-332F627C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Marijuana Use and Abuse of Other Substances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DD9D9-A0D8-4FE3-84D5-D9831E3BBFA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Moderate evidence for association between cannabis use and development of alcohol use disorder.</a:t>
            </a:r>
          </a:p>
          <a:p>
            <a:r>
              <a:rPr lang="en-US" dirty="0"/>
              <a:t>Limited evidence for association between cannabis use and development of opioid use disorder.</a:t>
            </a:r>
          </a:p>
        </p:txBody>
      </p:sp>
    </p:spTree>
    <p:extLst>
      <p:ext uri="{BB962C8B-B14F-4D97-AF65-F5344CB8AC3E}">
        <p14:creationId xmlns:p14="http://schemas.microsoft.com/office/powerpoint/2010/main" val="4838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Mark Levine, MD, Commissioner, Vermont Department of Health </a:t>
            </a:r>
            <a:br>
              <a:rPr lang="en-US" sz="40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mark.levine@vermont.gov 	       http://healthvermont.gov/</a:t>
            </a:r>
            <a:endParaRPr lang="en-US" sz="4000" u="sng" dirty="0">
              <a:solidFill>
                <a:schemeClr val="bg1"/>
              </a:solidFill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body" idx="1"/>
          </p:nvPr>
        </p:nvSpPr>
        <p:spPr>
          <a:xfrm>
            <a:off x="6169031" y="5"/>
            <a:ext cx="15166974" cy="9137650"/>
          </a:xfrm>
        </p:spPr>
        <p:txBody>
          <a:bodyPr/>
          <a:lstStyle/>
          <a:p>
            <a:pPr marL="638044" indent="-638044">
              <a:buFont typeface="Wingdings" charset="2"/>
              <a:buChar char=""/>
              <a:defRPr/>
            </a:pPr>
            <a:r>
              <a:rPr lang="en-US" altLang="en-US" sz="5800" dirty="0"/>
              <a:t>Thank you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2192000" y="12861930"/>
            <a:ext cx="12192000" cy="730250"/>
          </a:xfrm>
        </p:spPr>
        <p:txBody>
          <a:bodyPr rtlCol="0"/>
          <a:lstStyle/>
          <a:p>
            <a:pPr defTabSz="1828420" rtl="0">
              <a:defRPr/>
            </a:pPr>
            <a:r>
              <a:rPr lang="en-US" kern="1200" dirty="0">
                <a:solidFill>
                  <a:srgbClr val="8B8178"/>
                </a:solidFill>
                <a:latin typeface="Tw Cen MT"/>
              </a:rPr>
              <a:t>Vermont Department of Health</a:t>
            </a:r>
          </a:p>
        </p:txBody>
      </p:sp>
      <p:pic>
        <p:nvPicPr>
          <p:cNvPr id="106500" name="Picture 8" descr="Southwest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3910"/>
            <a:ext cx="24688799" cy="1239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10"/>
          <p:cNvSpPr>
            <a:spLocks noChangeArrowheads="1"/>
          </p:cNvSpPr>
          <p:nvPr/>
        </p:nvSpPr>
        <p:spPr bwMode="auto">
          <a:xfrm>
            <a:off x="16741781" y="8769351"/>
            <a:ext cx="4597524" cy="3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82840" tIns="91422" rIns="182840" bIns="91422">
            <a:spAutoFit/>
          </a:bodyPr>
          <a:lstStyle/>
          <a:p>
            <a:pPr algn="l" defTabSz="182842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Source: http://</a:t>
            </a:r>
            <a:r>
              <a:rPr lang="en-US" sz="1200" kern="1200" dirty="0" err="1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www.hazecam.net</a:t>
            </a:r>
            <a:r>
              <a:rPr lang="en-US" sz="1200" kern="12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1200" kern="1200" dirty="0" err="1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camsite.aspx?site</a:t>
            </a:r>
            <a:r>
              <a:rPr lang="en-US" sz="1200" kern="12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200" kern="1200" dirty="0" err="1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burlington</a:t>
            </a:r>
            <a:endParaRPr lang="en-US" sz="1200" kern="1200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C8CB-39D6-419C-9749-A899202D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4" y="795887"/>
            <a:ext cx="21742400" cy="155786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Levels of Evidence</a:t>
            </a:r>
            <a:endParaRPr lang="en-US" sz="7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A544C-E81B-48E8-BBF4-18867B183F31}"/>
              </a:ext>
            </a:extLst>
          </p:cNvPr>
          <p:cNvSpPr/>
          <p:nvPr/>
        </p:nvSpPr>
        <p:spPr>
          <a:xfrm>
            <a:off x="1625604" y="3001978"/>
            <a:ext cx="2214879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7200" dirty="0">
                <a:latin typeface="+mn-lt"/>
              </a:rPr>
              <a:t>Conclusive	= 	Randomized controlled trials</a:t>
            </a:r>
          </a:p>
          <a:p>
            <a:pPr marL="0" indent="0" algn="l">
              <a:buNone/>
            </a:pPr>
            <a:r>
              <a:rPr lang="en-US" sz="7200" dirty="0">
                <a:latin typeface="+mn-lt"/>
              </a:rPr>
              <a:t>Substantial	= 	Strong evidence to support a statistical 									association; good quality studies</a:t>
            </a:r>
          </a:p>
          <a:p>
            <a:pPr marL="0" indent="0" algn="l">
              <a:buNone/>
            </a:pPr>
            <a:r>
              <a:rPr lang="en-US" sz="7200" dirty="0">
                <a:latin typeface="+mn-lt"/>
              </a:rPr>
              <a:t>Moderate	= 	Some evidence; good to fair quality studies</a:t>
            </a:r>
          </a:p>
          <a:p>
            <a:pPr marL="0" indent="0" algn="l">
              <a:buNone/>
            </a:pPr>
            <a:r>
              <a:rPr lang="en-US" sz="7200" dirty="0">
                <a:latin typeface="+mn-lt"/>
              </a:rPr>
              <a:t>Limited		=		Weak evidence; fair quality studies or 									mixed findings</a:t>
            </a:r>
          </a:p>
          <a:p>
            <a:pPr marL="0" indent="0" algn="l">
              <a:buNone/>
            </a:pPr>
            <a:r>
              <a:rPr lang="en-US" sz="7200" dirty="0">
                <a:latin typeface="+mn-lt"/>
              </a:rPr>
              <a:t>Insufficient	=		Mixed findings or minimal study</a:t>
            </a:r>
          </a:p>
        </p:txBody>
      </p:sp>
    </p:spTree>
    <p:extLst>
      <p:ext uri="{BB962C8B-B14F-4D97-AF65-F5344CB8AC3E}">
        <p14:creationId xmlns:p14="http://schemas.microsoft.com/office/powerpoint/2010/main" val="295148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23EC-B355-43B7-B67C-AB4D5F68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27" y="457200"/>
            <a:ext cx="22336615" cy="1981200"/>
          </a:xfrm>
        </p:spPr>
        <p:txBody>
          <a:bodyPr>
            <a:normAutofit/>
          </a:bodyPr>
          <a:lstStyle/>
          <a:p>
            <a:r>
              <a:rPr lang="en-US" sz="7000" dirty="0"/>
              <a:t>What Reduces the Level of Certainty in a Study’s Conclusions?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273FF-EB59-4165-8819-A039CE0B06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33728" y="2775857"/>
            <a:ext cx="21742400" cy="9416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7200" dirty="0"/>
              <a:t>Chance: Random variation from sample to sample.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7200" dirty="0"/>
              <a:t>Bias: Systematic error in the way individuals are selected into the study or the way in which information is collected or reported.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7200" dirty="0"/>
              <a:t>Confounding: An observed association between an exposure and disease could be due, totally or in part, to the effect of other baseline differences between groups that were unrecognized or uncontrolled.</a:t>
            </a:r>
          </a:p>
        </p:txBody>
      </p:sp>
    </p:spTree>
    <p:extLst>
      <p:ext uri="{BB962C8B-B14F-4D97-AF65-F5344CB8AC3E}">
        <p14:creationId xmlns:p14="http://schemas.microsoft.com/office/powerpoint/2010/main" val="61224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88660EF-8808-469D-9D81-9E2C97B6FEA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28" y="2573866"/>
            <a:ext cx="17613800" cy="11142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DCE71A-D616-47D2-B2B0-64BBD37C02EE}"/>
              </a:ext>
            </a:extLst>
          </p:cNvPr>
          <p:cNvSpPr txBox="1"/>
          <p:nvPr/>
        </p:nvSpPr>
        <p:spPr>
          <a:xfrm>
            <a:off x="1636128" y="773372"/>
            <a:ext cx="1915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dirty="0">
                <a:solidFill>
                  <a:schemeClr val="tx2"/>
                </a:solidFill>
              </a:rPr>
              <a:t>Ecological Fallacy</a:t>
            </a:r>
          </a:p>
        </p:txBody>
      </p:sp>
    </p:spTree>
    <p:extLst>
      <p:ext uri="{BB962C8B-B14F-4D97-AF65-F5344CB8AC3E}">
        <p14:creationId xmlns:p14="http://schemas.microsoft.com/office/powerpoint/2010/main" val="38248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3818-2DD4-4652-9E1C-49FE8113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that an Association is Cause and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A12AE-C0CA-4F9B-BCE4-B6450E9C38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33728" y="2906485"/>
            <a:ext cx="22242272" cy="10058401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6000" u="sng" dirty="0"/>
              <a:t>Criterion</a:t>
            </a:r>
            <a:r>
              <a:rPr lang="en-US" sz="6000" dirty="0"/>
              <a:t>						</a:t>
            </a:r>
            <a:r>
              <a:rPr lang="en-US" sz="6000" u="sng" dirty="0"/>
              <a:t>Comments</a:t>
            </a:r>
          </a:p>
          <a:p>
            <a:pPr marL="0" indent="0">
              <a:buNone/>
            </a:pPr>
            <a:r>
              <a:rPr lang="en-US" sz="6000" dirty="0"/>
              <a:t>Temporality					Cause precedes effect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55782F"/>
                </a:solidFill>
              </a:rPr>
              <a:t>Strength						Large relative risk</a:t>
            </a:r>
          </a:p>
          <a:p>
            <a:pPr marL="0" indent="0">
              <a:buNone/>
            </a:pPr>
            <a:r>
              <a:rPr lang="en-US" sz="6000" dirty="0"/>
              <a:t>Dose-Response				Large exposure to cause associated with 											high rates of disease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55782F"/>
                </a:solidFill>
              </a:rPr>
              <a:t>Reversibility					Reduction in exposure associated with 												lower rates of 	disease</a:t>
            </a:r>
          </a:p>
          <a:p>
            <a:pPr marL="0" indent="0">
              <a:buNone/>
            </a:pPr>
            <a:r>
              <a:rPr lang="en-US" sz="6000" dirty="0"/>
              <a:t>Consistency					Repeatedly observed by different 													persons, in different places, circumstances and 									time </a:t>
            </a:r>
          </a:p>
          <a:p>
            <a:pPr marL="0" indent="0">
              <a:buNone/>
            </a:pPr>
            <a:r>
              <a:rPr lang="en-US" sz="6000" dirty="0"/>
              <a:t>					</a:t>
            </a:r>
          </a:p>
          <a:p>
            <a:pPr marL="0" indent="0">
              <a:buNone/>
            </a:pPr>
            <a:endParaRPr lang="en-US" sz="4400" u="sng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196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4E01F-BB4D-48D3-9A33-7E63AD1E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7E24-F9A5-47BF-8C1C-33B86D6061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Materials Used:</a:t>
            </a:r>
          </a:p>
          <a:p>
            <a:pPr lvl="1"/>
            <a:r>
              <a:rPr lang="en-US" sz="6600" dirty="0"/>
              <a:t>VDH Health Impact Assessment 2016 and update 2017</a:t>
            </a:r>
          </a:p>
          <a:p>
            <a:pPr lvl="1"/>
            <a:r>
              <a:rPr lang="en-US" sz="6600" dirty="0"/>
              <a:t>National Academy of Medicine Health Effects of Cannabis and Cannabinoids</a:t>
            </a:r>
          </a:p>
          <a:p>
            <a:pPr lvl="1"/>
            <a:r>
              <a:rPr lang="en-US" sz="6600" dirty="0"/>
              <a:t>Extensive medical literature review</a:t>
            </a:r>
          </a:p>
          <a:p>
            <a:pPr lvl="1"/>
            <a:r>
              <a:rPr lang="en-US" sz="6600" dirty="0"/>
              <a:t>Committee Discussions and review of report</a:t>
            </a:r>
          </a:p>
        </p:txBody>
      </p:sp>
    </p:spTree>
    <p:extLst>
      <p:ext uri="{BB962C8B-B14F-4D97-AF65-F5344CB8AC3E}">
        <p14:creationId xmlns:p14="http://schemas.microsoft.com/office/powerpoint/2010/main" val="175077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BDB2A-8E66-4BD5-BCE7-CD4139200D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" y="4572000"/>
            <a:ext cx="24384000" cy="334645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/>
              <a:t>Summary of Findings</a:t>
            </a:r>
          </a:p>
        </p:txBody>
      </p:sp>
    </p:spTree>
    <p:extLst>
      <p:ext uri="{BB962C8B-B14F-4D97-AF65-F5344CB8AC3E}">
        <p14:creationId xmlns:p14="http://schemas.microsoft.com/office/powerpoint/2010/main" val="72901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899A-14D8-473B-9705-97D664D2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Survey on Drug Use and Health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44078D-A407-4545-BDBF-E4C2DE08D77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2868307"/>
              </p:ext>
            </p:extLst>
          </p:nvPr>
        </p:nvGraphicFramePr>
        <p:xfrm>
          <a:off x="1633728" y="3454398"/>
          <a:ext cx="19490362" cy="806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77349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PDP 3-4-50">
      <a:majorFont>
        <a:latin typeface="Franklin Gothic Medium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Custom 2">
      <a:dk1>
        <a:sysClr val="windowText" lastClr="000000"/>
      </a:dk1>
      <a:lt1>
        <a:sysClr val="window" lastClr="FFFFFF"/>
      </a:lt1>
      <a:dk2>
        <a:srgbClr val="8B8178"/>
      </a:dk2>
      <a:lt2>
        <a:srgbClr val="EBDDC3"/>
      </a:lt2>
      <a:accent1>
        <a:srgbClr val="4E84C4"/>
      </a:accent1>
      <a:accent2>
        <a:srgbClr val="007934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edian">
  <a:themeElements>
    <a:clrScheme name="Custom 2">
      <a:dk1>
        <a:sysClr val="windowText" lastClr="000000"/>
      </a:dk1>
      <a:lt1>
        <a:sysClr val="window" lastClr="FFFFFF"/>
      </a:lt1>
      <a:dk2>
        <a:srgbClr val="8B8178"/>
      </a:dk2>
      <a:lt2>
        <a:srgbClr val="EBDDC3"/>
      </a:lt2>
      <a:accent1>
        <a:srgbClr val="4E84C4"/>
      </a:accent1>
      <a:accent2>
        <a:srgbClr val="007934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ITC Franklin Gothic Std Demi Condensed"/>
        <a:ea typeface="ITC Franklin Gothic Std Demi Condensed"/>
        <a:cs typeface="ITC Franklin Gothic Std Demi Condensed"/>
      </a:majorFont>
      <a:minorFont>
        <a:latin typeface="ITC Franklin Gothic Std Demi Condensed"/>
        <a:ea typeface="ITC Franklin Gothic Std Demi Condensed"/>
        <a:cs typeface="ITC Franklin Gothic Std Demi Condensed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ITC Franklin Gothic Std Book"/>
            <a:ea typeface="ITC Franklin Gothic Std Book"/>
            <a:cs typeface="ITC Franklin Gothic Std Book"/>
            <a:sym typeface="ITC Franklin Gothic Std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TC Franklin Gothic Std Book"/>
            <a:ea typeface="ITC Franklin Gothic Std Book"/>
            <a:cs typeface="ITC Franklin Gothic Std Book"/>
            <a:sym typeface="ITC Franklin Gothic Std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8B8178"/>
    </a:dk2>
    <a:lt2>
      <a:srgbClr val="EBDDC3"/>
    </a:lt2>
    <a:accent1>
      <a:srgbClr val="4E84C4"/>
    </a:accent1>
    <a:accent2>
      <a:srgbClr val="007934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6013</TotalTime>
  <Words>549</Words>
  <Application>Microsoft Office PowerPoint</Application>
  <PresentationFormat>Custom</PresentationFormat>
  <Paragraphs>76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ＭＳ Ｐゴシック</vt:lpstr>
      <vt:lpstr>Arial</vt:lpstr>
      <vt:lpstr>Avenir Roman</vt:lpstr>
      <vt:lpstr>Calibri</vt:lpstr>
      <vt:lpstr>Franklin Gothic Medium</vt:lpstr>
      <vt:lpstr>ITC Franklin Gothic Std Book</vt:lpstr>
      <vt:lpstr>ITC Franklin Gothic Std Demi Condensed</vt:lpstr>
      <vt:lpstr>Palatino Linotype</vt:lpstr>
      <vt:lpstr>Tw Cen MT</vt:lpstr>
      <vt:lpstr>Wingdings</vt:lpstr>
      <vt:lpstr>Wingdings 2</vt:lpstr>
      <vt:lpstr>Custom Design</vt:lpstr>
      <vt:lpstr>Default Theme</vt:lpstr>
      <vt:lpstr>2_Median</vt:lpstr>
      <vt:lpstr> Education and Prevention Subcommittee Mandated Report to the Commission November 14, 2017  </vt:lpstr>
      <vt:lpstr>PowerPoint Presentation</vt:lpstr>
      <vt:lpstr>Levels of Evidence</vt:lpstr>
      <vt:lpstr>What Reduces the Level of Certainty in a Study’s Conclusions?</vt:lpstr>
      <vt:lpstr>PowerPoint Presentation</vt:lpstr>
      <vt:lpstr>Evidence that an Association is Cause and Effect</vt:lpstr>
      <vt:lpstr>Committee Process</vt:lpstr>
      <vt:lpstr>PowerPoint Presentation</vt:lpstr>
      <vt:lpstr>National Survey on Drug Use and Health</vt:lpstr>
      <vt:lpstr>Past Month and Past Year Marijuana Use in the US and VT</vt:lpstr>
      <vt:lpstr>Youth Risk Behavior Survey (YRBS)</vt:lpstr>
      <vt:lpstr>Young Adult Survey </vt:lpstr>
      <vt:lpstr> Injury and Death </vt:lpstr>
      <vt:lpstr>PowerPoint Presentation</vt:lpstr>
      <vt:lpstr>  Vermont marijuana-related hospital admissions </vt:lpstr>
      <vt:lpstr>Cannabis Hyperemesis Syndrome</vt:lpstr>
      <vt:lpstr>Prenatal, Perinatal Exposure to Marijuana</vt:lpstr>
      <vt:lpstr>PowerPoint Presentation</vt:lpstr>
      <vt:lpstr>Psychosocial Consequences</vt:lpstr>
      <vt:lpstr> Mental Health</vt:lpstr>
      <vt:lpstr> Problem Marijuana Use</vt:lpstr>
      <vt:lpstr>Frequency of Use and Risk of Cannabis Dependence, Other Drug Use, and Suicide Attempts</vt:lpstr>
      <vt:lpstr> Marijuana Use and Abuse of Other Substances</vt:lpstr>
      <vt:lpstr>Mark Levine, MD, Commissioner, Vermont Department of Health  mark.levine@vermont.gov         http://healthvermont.gov/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adipiscing,  sed do eiusmod tempor incididunt ut labore et dolore</dc:title>
  <dc:creator>Eli Sheer</dc:creator>
  <cp:lastModifiedBy>Gregorek, Sarah</cp:lastModifiedBy>
  <cp:revision>457</cp:revision>
  <cp:lastPrinted>2017-11-14T15:30:41Z</cp:lastPrinted>
  <dcterms:modified xsi:type="dcterms:W3CDTF">2017-11-14T16:00:18Z</dcterms:modified>
</cp:coreProperties>
</file>