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962744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356045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74868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2161902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95624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3826446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1404040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395401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3846362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98037B-DFCB-4F72-A778-326D3B0B3F3D}"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332452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98037B-DFCB-4F72-A778-326D3B0B3F3D}"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3848517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98037B-DFCB-4F72-A778-326D3B0B3F3D}"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190717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98037B-DFCB-4F72-A778-326D3B0B3F3D}"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820329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8037B-DFCB-4F72-A778-326D3B0B3F3D}"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423935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98037B-DFCB-4F72-A778-326D3B0B3F3D}"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66170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98037B-DFCB-4F72-A778-326D3B0B3F3D}"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DC57B-EAF0-4522-A096-B458D8353785}" type="slidenum">
              <a:rPr lang="en-US" smtClean="0"/>
              <a:t>‹#›</a:t>
            </a:fld>
            <a:endParaRPr lang="en-US"/>
          </a:p>
        </p:txBody>
      </p:sp>
    </p:spTree>
    <p:extLst>
      <p:ext uri="{BB962C8B-B14F-4D97-AF65-F5344CB8AC3E}">
        <p14:creationId xmlns:p14="http://schemas.microsoft.com/office/powerpoint/2010/main" val="19903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98037B-DFCB-4F72-A778-326D3B0B3F3D}" type="datetimeFigureOut">
              <a:rPr lang="en-US" smtClean="0"/>
              <a:t>10/10/2017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6DC57B-EAF0-4522-A096-B458D8353785}" type="slidenum">
              <a:rPr lang="en-US" smtClean="0"/>
              <a:t>‹#›</a:t>
            </a:fld>
            <a:endParaRPr lang="en-US"/>
          </a:p>
        </p:txBody>
      </p:sp>
    </p:spTree>
    <p:extLst>
      <p:ext uri="{BB962C8B-B14F-4D97-AF65-F5344CB8AC3E}">
        <p14:creationId xmlns:p14="http://schemas.microsoft.com/office/powerpoint/2010/main" val="1821381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C228E-CDAB-4980-B2E9-0C79102DD467}"/>
              </a:ext>
            </a:extLst>
          </p:cNvPr>
          <p:cNvSpPr>
            <a:spLocks noGrp="1"/>
          </p:cNvSpPr>
          <p:nvPr>
            <p:ph type="ctrTitle"/>
          </p:nvPr>
        </p:nvSpPr>
        <p:spPr/>
        <p:txBody>
          <a:bodyPr/>
          <a:lstStyle/>
          <a:p>
            <a:r>
              <a:rPr lang="en-US" dirty="0"/>
              <a:t>Banking and Marijuana</a:t>
            </a:r>
          </a:p>
        </p:txBody>
      </p:sp>
      <p:sp>
        <p:nvSpPr>
          <p:cNvPr id="3" name="Subtitle 2">
            <a:extLst>
              <a:ext uri="{FF2B5EF4-FFF2-40B4-BE49-F238E27FC236}">
                <a16:creationId xmlns:a16="http://schemas.microsoft.com/office/drawing/2014/main" id="{7894DBAF-16C4-4920-9F33-D9F1386955D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602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48F5E-2ECA-45BE-BD24-3752BE3BC199}"/>
              </a:ext>
            </a:extLst>
          </p:cNvPr>
          <p:cNvSpPr>
            <a:spLocks noGrp="1"/>
          </p:cNvSpPr>
          <p:nvPr>
            <p:ph type="title"/>
          </p:nvPr>
        </p:nvSpPr>
        <p:spPr/>
        <p:txBody>
          <a:bodyPr/>
          <a:lstStyle/>
          <a:p>
            <a:r>
              <a:rPr lang="en-US" dirty="0"/>
              <a:t>Services</a:t>
            </a:r>
          </a:p>
        </p:txBody>
      </p:sp>
      <p:sp>
        <p:nvSpPr>
          <p:cNvPr id="3" name="Content Placeholder 2">
            <a:extLst>
              <a:ext uri="{FF2B5EF4-FFF2-40B4-BE49-F238E27FC236}">
                <a16:creationId xmlns:a16="http://schemas.microsoft.com/office/drawing/2014/main" id="{DCA18DA1-A636-477E-BE01-CCF3AA8AB5D2}"/>
              </a:ext>
            </a:extLst>
          </p:cNvPr>
          <p:cNvSpPr>
            <a:spLocks noGrp="1"/>
          </p:cNvSpPr>
          <p:nvPr>
            <p:ph idx="1"/>
          </p:nvPr>
        </p:nvSpPr>
        <p:spPr/>
        <p:txBody>
          <a:bodyPr/>
          <a:lstStyle/>
          <a:p>
            <a:endParaRPr lang="en-US" dirty="0"/>
          </a:p>
          <a:p>
            <a:r>
              <a:rPr lang="en-US" dirty="0"/>
              <a:t>Deposits </a:t>
            </a:r>
          </a:p>
          <a:p>
            <a:r>
              <a:rPr lang="en-US" dirty="0"/>
              <a:t>Cash management </a:t>
            </a:r>
          </a:p>
          <a:p>
            <a:r>
              <a:rPr lang="en-US" dirty="0"/>
              <a:t>Funds transfer </a:t>
            </a:r>
          </a:p>
          <a:p>
            <a:r>
              <a:rPr lang="en-US" dirty="0"/>
              <a:t>Payment services</a:t>
            </a:r>
          </a:p>
          <a:p>
            <a:endParaRPr lang="en-US" dirty="0"/>
          </a:p>
        </p:txBody>
      </p:sp>
    </p:spTree>
    <p:extLst>
      <p:ext uri="{BB962C8B-B14F-4D97-AF65-F5344CB8AC3E}">
        <p14:creationId xmlns:p14="http://schemas.microsoft.com/office/powerpoint/2010/main" val="4072128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66FA6-5C2B-42F6-9DD6-A0D6E3ACA041}"/>
              </a:ext>
            </a:extLst>
          </p:cNvPr>
          <p:cNvSpPr>
            <a:spLocks noGrp="1"/>
          </p:cNvSpPr>
          <p:nvPr>
            <p:ph type="title"/>
          </p:nvPr>
        </p:nvSpPr>
        <p:spPr/>
        <p:txBody>
          <a:bodyPr/>
          <a:lstStyle/>
          <a:p>
            <a:r>
              <a:rPr lang="en-US" dirty="0"/>
              <a:t>Services cont.</a:t>
            </a:r>
          </a:p>
        </p:txBody>
      </p:sp>
      <p:sp>
        <p:nvSpPr>
          <p:cNvPr id="3" name="Content Placeholder 2">
            <a:extLst>
              <a:ext uri="{FF2B5EF4-FFF2-40B4-BE49-F238E27FC236}">
                <a16:creationId xmlns:a16="http://schemas.microsoft.com/office/drawing/2014/main" id="{8B7CF14C-7616-44CC-9F87-3D8F0BE8AC3D}"/>
              </a:ext>
            </a:extLst>
          </p:cNvPr>
          <p:cNvSpPr>
            <a:spLocks noGrp="1"/>
          </p:cNvSpPr>
          <p:nvPr>
            <p:ph idx="1"/>
          </p:nvPr>
        </p:nvSpPr>
        <p:spPr/>
        <p:txBody>
          <a:bodyPr/>
          <a:lstStyle/>
          <a:p>
            <a:endParaRPr lang="en-US" dirty="0"/>
          </a:p>
          <a:p>
            <a:r>
              <a:rPr lang="en-US" dirty="0"/>
              <a:t>Credit/access to capital = more complex  </a:t>
            </a:r>
          </a:p>
          <a:p>
            <a:r>
              <a:rPr lang="en-US" dirty="0"/>
              <a:t>More financial risk for the Financial Institution  </a:t>
            </a:r>
          </a:p>
          <a:p>
            <a:r>
              <a:rPr lang="en-US" dirty="0"/>
              <a:t>Confiscation of collateral by Feds = higher risk</a:t>
            </a:r>
          </a:p>
          <a:p>
            <a:r>
              <a:rPr lang="en-US" dirty="0"/>
              <a:t>Limited experience to date</a:t>
            </a:r>
          </a:p>
          <a:p>
            <a:r>
              <a:rPr lang="en-US" dirty="0"/>
              <a:t>Unsecured credit pricing = higher costs  </a:t>
            </a:r>
          </a:p>
          <a:p>
            <a:r>
              <a:rPr lang="en-US" dirty="0"/>
              <a:t>Finance business expansion, RE acquisition</a:t>
            </a:r>
          </a:p>
          <a:p>
            <a:r>
              <a:rPr lang="en-US" dirty="0"/>
              <a:t>Working capital</a:t>
            </a:r>
          </a:p>
          <a:p>
            <a:endParaRPr lang="en-US" dirty="0"/>
          </a:p>
        </p:txBody>
      </p:sp>
    </p:spTree>
    <p:extLst>
      <p:ext uri="{BB962C8B-B14F-4D97-AF65-F5344CB8AC3E}">
        <p14:creationId xmlns:p14="http://schemas.microsoft.com/office/powerpoint/2010/main" val="2705857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4C7CE-A376-45E4-A15E-F0A3C40F89B2}"/>
              </a:ext>
            </a:extLst>
          </p:cNvPr>
          <p:cNvSpPr>
            <a:spLocks noGrp="1"/>
          </p:cNvSpPr>
          <p:nvPr>
            <p:ph type="title"/>
          </p:nvPr>
        </p:nvSpPr>
        <p:spPr/>
        <p:txBody>
          <a:bodyPr/>
          <a:lstStyle/>
          <a:p>
            <a:r>
              <a:rPr lang="en-US" dirty="0"/>
              <a:t>Risks  </a:t>
            </a:r>
          </a:p>
        </p:txBody>
      </p:sp>
      <p:sp>
        <p:nvSpPr>
          <p:cNvPr id="3" name="Content Placeholder 2">
            <a:extLst>
              <a:ext uri="{FF2B5EF4-FFF2-40B4-BE49-F238E27FC236}">
                <a16:creationId xmlns:a16="http://schemas.microsoft.com/office/drawing/2014/main" id="{B62ACF0A-B40F-4BEF-9CA9-F2E78B7DF59A}"/>
              </a:ext>
            </a:extLst>
          </p:cNvPr>
          <p:cNvSpPr>
            <a:spLocks noGrp="1"/>
          </p:cNvSpPr>
          <p:nvPr>
            <p:ph idx="1"/>
          </p:nvPr>
        </p:nvSpPr>
        <p:spPr/>
        <p:txBody>
          <a:bodyPr>
            <a:normAutofit/>
          </a:bodyPr>
          <a:lstStyle/>
          <a:p>
            <a:r>
              <a:rPr lang="en-US" dirty="0"/>
              <a:t>Public safety issues surrounding large quantities of cash. Armed guards, robbery, and burglary</a:t>
            </a:r>
          </a:p>
          <a:p>
            <a:r>
              <a:rPr lang="en-US" dirty="0"/>
              <a:t>Forcing people to become criminals by structuring and hiding deposits and transactions.  I.E. actual money laundering</a:t>
            </a:r>
          </a:p>
          <a:p>
            <a:r>
              <a:rPr lang="en-US" dirty="0"/>
              <a:t>Lack of transparency hurts regulatory abilities, both federally and within VT.</a:t>
            </a:r>
          </a:p>
          <a:p>
            <a:r>
              <a:rPr lang="en-US" dirty="0"/>
              <a:t>MRBs need access to deposit services to pay bills, pay employees, pay taxes and function at their intended level</a:t>
            </a:r>
          </a:p>
          <a:p>
            <a:r>
              <a:rPr lang="en-US" dirty="0"/>
              <a:t>Financial institutions can be fined and employees can be held criminally liable for violating </a:t>
            </a:r>
            <a:r>
              <a:rPr lang="en-US"/>
              <a:t>BSA obligations.  </a:t>
            </a:r>
            <a:r>
              <a:rPr lang="en-US" dirty="0"/>
              <a:t>Guidance can be rescinded and prosecutorial discretion can change</a:t>
            </a:r>
          </a:p>
        </p:txBody>
      </p:sp>
    </p:spTree>
    <p:extLst>
      <p:ext uri="{BB962C8B-B14F-4D97-AF65-F5344CB8AC3E}">
        <p14:creationId xmlns:p14="http://schemas.microsoft.com/office/powerpoint/2010/main" val="646924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9D606-2AD3-4044-9107-10357C17DDEB}"/>
              </a:ext>
            </a:extLst>
          </p:cNvPr>
          <p:cNvSpPr>
            <a:spLocks noGrp="1"/>
          </p:cNvSpPr>
          <p:nvPr>
            <p:ph type="title"/>
          </p:nvPr>
        </p:nvSpPr>
        <p:spPr/>
        <p:txBody>
          <a:bodyPr/>
          <a:lstStyle/>
          <a:p>
            <a:r>
              <a:rPr lang="en-US" dirty="0"/>
              <a:t>Alternatives to cash </a:t>
            </a:r>
          </a:p>
        </p:txBody>
      </p:sp>
      <p:sp>
        <p:nvSpPr>
          <p:cNvPr id="3" name="Content Placeholder 2">
            <a:extLst>
              <a:ext uri="{FF2B5EF4-FFF2-40B4-BE49-F238E27FC236}">
                <a16:creationId xmlns:a16="http://schemas.microsoft.com/office/drawing/2014/main" id="{C344C8F9-700A-4029-AE70-9E66BC2CCF29}"/>
              </a:ext>
            </a:extLst>
          </p:cNvPr>
          <p:cNvSpPr>
            <a:spLocks noGrp="1"/>
          </p:cNvSpPr>
          <p:nvPr>
            <p:ph idx="1"/>
          </p:nvPr>
        </p:nvSpPr>
        <p:spPr/>
        <p:txBody>
          <a:bodyPr/>
          <a:lstStyle/>
          <a:p>
            <a:r>
              <a:rPr lang="en-US" dirty="0"/>
              <a:t>Money Transmitters, though BSA/FinCEN guidance will still apply</a:t>
            </a:r>
          </a:p>
          <a:p>
            <a:r>
              <a:rPr lang="en-US" dirty="0"/>
              <a:t>Hawaii uses a cashless, closed loop system</a:t>
            </a:r>
          </a:p>
          <a:p>
            <a:pPr lvl="1"/>
            <a:r>
              <a:rPr lang="en-US" dirty="0" err="1"/>
              <a:t>Canpay</a:t>
            </a:r>
            <a:r>
              <a:rPr lang="en-US" dirty="0"/>
              <a:t> (I think) allows certain customers to use debit cards.  Has limitations being a closed loop system.</a:t>
            </a:r>
          </a:p>
          <a:p>
            <a:r>
              <a:rPr lang="en-US" dirty="0"/>
              <a:t>Bitcoin and other virtual currencies.</a:t>
            </a:r>
          </a:p>
        </p:txBody>
      </p:sp>
    </p:spTree>
    <p:extLst>
      <p:ext uri="{BB962C8B-B14F-4D97-AF65-F5344CB8AC3E}">
        <p14:creationId xmlns:p14="http://schemas.microsoft.com/office/powerpoint/2010/main" val="3501715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03FCC-CEC7-4DE4-AC47-E8A3584D884F}"/>
              </a:ext>
            </a:extLst>
          </p:cNvPr>
          <p:cNvSpPr>
            <a:spLocks noGrp="1"/>
          </p:cNvSpPr>
          <p:nvPr>
            <p:ph type="title"/>
          </p:nvPr>
        </p:nvSpPr>
        <p:spPr/>
        <p:txBody>
          <a:bodyPr/>
          <a:lstStyle/>
          <a:p>
            <a:r>
              <a:rPr lang="en-US" dirty="0"/>
              <a:t>Secondary Concerns</a:t>
            </a:r>
          </a:p>
        </p:txBody>
      </p:sp>
      <p:sp>
        <p:nvSpPr>
          <p:cNvPr id="3" name="Content Placeholder 2">
            <a:extLst>
              <a:ext uri="{FF2B5EF4-FFF2-40B4-BE49-F238E27FC236}">
                <a16:creationId xmlns:a16="http://schemas.microsoft.com/office/drawing/2014/main" id="{4F833513-AE32-4234-91FD-108D0FF29EA3}"/>
              </a:ext>
            </a:extLst>
          </p:cNvPr>
          <p:cNvSpPr>
            <a:spLocks noGrp="1"/>
          </p:cNvSpPr>
          <p:nvPr>
            <p:ph idx="1"/>
          </p:nvPr>
        </p:nvSpPr>
        <p:spPr/>
        <p:txBody>
          <a:bodyPr/>
          <a:lstStyle/>
          <a:p>
            <a:r>
              <a:rPr lang="en-US" dirty="0"/>
              <a:t>Service providers also risk being shut off from financial services from certain risk adverse financial institutions</a:t>
            </a:r>
          </a:p>
          <a:p>
            <a:pPr lvl="1"/>
            <a:r>
              <a:rPr lang="en-US" dirty="0"/>
              <a:t>Equipment suppliers</a:t>
            </a:r>
          </a:p>
          <a:p>
            <a:pPr lvl="1"/>
            <a:r>
              <a:rPr lang="en-US" dirty="0"/>
              <a:t>Commercial real estate landlords</a:t>
            </a:r>
          </a:p>
          <a:p>
            <a:pPr lvl="1"/>
            <a:r>
              <a:rPr lang="en-US" dirty="0"/>
              <a:t>Accounting and legal firms who provide services to MRB’s</a:t>
            </a:r>
          </a:p>
          <a:p>
            <a:endParaRPr lang="en-US" dirty="0"/>
          </a:p>
        </p:txBody>
      </p:sp>
    </p:spTree>
    <p:extLst>
      <p:ext uri="{BB962C8B-B14F-4D97-AF65-F5344CB8AC3E}">
        <p14:creationId xmlns:p14="http://schemas.microsoft.com/office/powerpoint/2010/main" val="872032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2906-2860-44FC-9A0D-C440C694F7EF}"/>
              </a:ext>
            </a:extLst>
          </p:cNvPr>
          <p:cNvSpPr>
            <a:spLocks noGrp="1"/>
          </p:cNvSpPr>
          <p:nvPr>
            <p:ph type="title"/>
          </p:nvPr>
        </p:nvSpPr>
        <p:spPr/>
        <p:txBody>
          <a:bodyPr/>
          <a:lstStyle/>
          <a:p>
            <a:r>
              <a:rPr lang="en-US" dirty="0"/>
              <a:t>More Financial Institutions Needed</a:t>
            </a:r>
          </a:p>
        </p:txBody>
      </p:sp>
      <p:sp>
        <p:nvSpPr>
          <p:cNvPr id="3" name="Content Placeholder 2">
            <a:extLst>
              <a:ext uri="{FF2B5EF4-FFF2-40B4-BE49-F238E27FC236}">
                <a16:creationId xmlns:a16="http://schemas.microsoft.com/office/drawing/2014/main" id="{739B52DF-47A3-4873-983A-A9FA180D6D85}"/>
              </a:ext>
            </a:extLst>
          </p:cNvPr>
          <p:cNvSpPr>
            <a:spLocks noGrp="1"/>
          </p:cNvSpPr>
          <p:nvPr>
            <p:ph idx="1"/>
          </p:nvPr>
        </p:nvSpPr>
        <p:spPr/>
        <p:txBody>
          <a:bodyPr/>
          <a:lstStyle/>
          <a:p>
            <a:r>
              <a:rPr lang="en-US" dirty="0"/>
              <a:t>One institution should not be counted on to serve the whole market</a:t>
            </a:r>
          </a:p>
          <a:p>
            <a:r>
              <a:rPr lang="en-US" dirty="0"/>
              <a:t>Diversification reduces risk to Vermont market</a:t>
            </a:r>
          </a:p>
          <a:p>
            <a:r>
              <a:rPr lang="en-US" dirty="0"/>
              <a:t>In Canada, TD Bank is a large player in cannabis banking.  Unknown if US subsidiary would enter the market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26682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79C80-479A-4E2E-AC75-6D097E5DD5E8}"/>
              </a:ext>
            </a:extLst>
          </p:cNvPr>
          <p:cNvSpPr>
            <a:spLocks noGrp="1"/>
          </p:cNvSpPr>
          <p:nvPr>
            <p:ph type="title"/>
          </p:nvPr>
        </p:nvSpPr>
        <p:spPr/>
        <p:txBody>
          <a:bodyPr/>
          <a:lstStyle/>
          <a:p>
            <a:r>
              <a:rPr lang="en-US" dirty="0"/>
              <a:t>Insights for Regulation</a:t>
            </a:r>
          </a:p>
        </p:txBody>
      </p:sp>
      <p:sp>
        <p:nvSpPr>
          <p:cNvPr id="3" name="Content Placeholder 2">
            <a:extLst>
              <a:ext uri="{FF2B5EF4-FFF2-40B4-BE49-F238E27FC236}">
                <a16:creationId xmlns:a16="http://schemas.microsoft.com/office/drawing/2014/main" id="{D02A17BE-5386-46EE-A2AF-2D6E81C337F5}"/>
              </a:ext>
            </a:extLst>
          </p:cNvPr>
          <p:cNvSpPr>
            <a:spLocks noGrp="1"/>
          </p:cNvSpPr>
          <p:nvPr>
            <p:ph idx="1"/>
          </p:nvPr>
        </p:nvSpPr>
        <p:spPr/>
        <p:txBody>
          <a:bodyPr/>
          <a:lstStyle/>
          <a:p>
            <a:endParaRPr lang="en-US" dirty="0"/>
          </a:p>
          <a:p>
            <a:r>
              <a:rPr lang="en-US" dirty="0"/>
              <a:t>In the end, there is little that a State Regulatory Framework can do to alleviate the inherent violations of Federal Law.  Therefore, financial institutions will continue to face risks. </a:t>
            </a:r>
          </a:p>
          <a:p>
            <a:r>
              <a:rPr lang="en-US" dirty="0"/>
              <a:t>Consistent with the FinCEN guidance, the State framework can help if it ramps up legalization; provides a system of known, local owners; proper regulation; due diligence on approved entities;  reporting, auditing and inspecting; and providing Financial Institutions access to information for due diligence perspective; Seed to sale tracking of all marijuana product. </a:t>
            </a:r>
          </a:p>
          <a:p>
            <a:endParaRPr lang="en-US" dirty="0"/>
          </a:p>
        </p:txBody>
      </p:sp>
    </p:spTree>
    <p:extLst>
      <p:ext uri="{BB962C8B-B14F-4D97-AF65-F5344CB8AC3E}">
        <p14:creationId xmlns:p14="http://schemas.microsoft.com/office/powerpoint/2010/main" val="854013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AA54A-59A2-4ECB-9B2D-7D9428D422E6}"/>
              </a:ext>
            </a:extLst>
          </p:cNvPr>
          <p:cNvSpPr>
            <a:spLocks noGrp="1"/>
          </p:cNvSpPr>
          <p:nvPr>
            <p:ph type="title"/>
          </p:nvPr>
        </p:nvSpPr>
        <p:spPr/>
        <p:txBody>
          <a:bodyPr/>
          <a:lstStyle/>
          <a:p>
            <a:r>
              <a:rPr lang="en-US" dirty="0"/>
              <a:t>Financial Institutions have an obligation to comply with Federal Law:</a:t>
            </a:r>
          </a:p>
        </p:txBody>
      </p:sp>
      <p:sp>
        <p:nvSpPr>
          <p:cNvPr id="3" name="Content Placeholder 2">
            <a:extLst>
              <a:ext uri="{FF2B5EF4-FFF2-40B4-BE49-F238E27FC236}">
                <a16:creationId xmlns:a16="http://schemas.microsoft.com/office/drawing/2014/main" id="{7C306D61-DE19-40F1-AC51-3B9159CE95B8}"/>
              </a:ext>
            </a:extLst>
          </p:cNvPr>
          <p:cNvSpPr>
            <a:spLocks noGrp="1"/>
          </p:cNvSpPr>
          <p:nvPr>
            <p:ph idx="1"/>
          </p:nvPr>
        </p:nvSpPr>
        <p:spPr/>
        <p:txBody>
          <a:bodyPr/>
          <a:lstStyle/>
          <a:p>
            <a:pPr lvl="0"/>
            <a:endParaRPr lang="en-US" dirty="0"/>
          </a:p>
          <a:p>
            <a:pPr lvl="0"/>
            <a:r>
              <a:rPr lang="en-US" dirty="0"/>
              <a:t>The Bank Secrecy Act</a:t>
            </a:r>
          </a:p>
          <a:p>
            <a:pPr lvl="0"/>
            <a:r>
              <a:rPr lang="en-US" dirty="0"/>
              <a:t>The USA Patriot Act</a:t>
            </a:r>
          </a:p>
          <a:p>
            <a:pPr lvl="0"/>
            <a:r>
              <a:rPr lang="en-US" dirty="0"/>
              <a:t>Office of Foreign Asset Control, OFAC</a:t>
            </a:r>
          </a:p>
          <a:p>
            <a:pPr lvl="0"/>
            <a:r>
              <a:rPr lang="en-US" dirty="0"/>
              <a:t>Federal Anti-Money Laundering statutes</a:t>
            </a:r>
          </a:p>
          <a:p>
            <a:endParaRPr lang="en-US" dirty="0"/>
          </a:p>
        </p:txBody>
      </p:sp>
    </p:spTree>
    <p:extLst>
      <p:ext uri="{BB962C8B-B14F-4D97-AF65-F5344CB8AC3E}">
        <p14:creationId xmlns:p14="http://schemas.microsoft.com/office/powerpoint/2010/main" val="102312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1D74D-31D7-4011-B127-1E2CD2DF7D92}"/>
              </a:ext>
            </a:extLst>
          </p:cNvPr>
          <p:cNvSpPr>
            <a:spLocks noGrp="1"/>
          </p:cNvSpPr>
          <p:nvPr>
            <p:ph type="title"/>
          </p:nvPr>
        </p:nvSpPr>
        <p:spPr/>
        <p:txBody>
          <a:bodyPr/>
          <a:lstStyle/>
          <a:p>
            <a:r>
              <a:rPr lang="en-US" dirty="0"/>
              <a:t>Conflict</a:t>
            </a:r>
          </a:p>
        </p:txBody>
      </p:sp>
      <p:sp>
        <p:nvSpPr>
          <p:cNvPr id="3" name="Content Placeholder 2">
            <a:extLst>
              <a:ext uri="{FF2B5EF4-FFF2-40B4-BE49-F238E27FC236}">
                <a16:creationId xmlns:a16="http://schemas.microsoft.com/office/drawing/2014/main" id="{1594AA46-8FA7-486C-8683-0CC994D3ADB9}"/>
              </a:ext>
            </a:extLst>
          </p:cNvPr>
          <p:cNvSpPr>
            <a:spLocks noGrp="1"/>
          </p:cNvSpPr>
          <p:nvPr>
            <p:ph idx="1"/>
          </p:nvPr>
        </p:nvSpPr>
        <p:spPr/>
        <p:txBody>
          <a:bodyPr/>
          <a:lstStyle/>
          <a:p>
            <a:pPr marL="0" indent="0">
              <a:buNone/>
            </a:pPr>
            <a:r>
              <a:rPr lang="en-US" dirty="0"/>
              <a:t>Created by the inherent juxtaposition of State legal Marijuana and a Schedule 1 controlled substance.  </a:t>
            </a:r>
          </a:p>
          <a:p>
            <a:pPr lvl="0"/>
            <a:r>
              <a:rPr lang="en-US" dirty="0"/>
              <a:t>At a basic level, these are funds derived from a federally illegal activity.</a:t>
            </a:r>
          </a:p>
          <a:p>
            <a:pPr lvl="0"/>
            <a:r>
              <a:rPr lang="en-US" dirty="0"/>
              <a:t>I.E. Illicit funds and Money Laundering.</a:t>
            </a:r>
          </a:p>
          <a:p>
            <a:pPr lvl="0"/>
            <a:r>
              <a:rPr lang="en-US" dirty="0"/>
              <a:t>Banks have an obligation to report Suspicious Activity to the Government.</a:t>
            </a:r>
          </a:p>
          <a:p>
            <a:endParaRPr lang="en-US" dirty="0"/>
          </a:p>
        </p:txBody>
      </p:sp>
    </p:spTree>
    <p:extLst>
      <p:ext uri="{BB962C8B-B14F-4D97-AF65-F5344CB8AC3E}">
        <p14:creationId xmlns:p14="http://schemas.microsoft.com/office/powerpoint/2010/main" val="161222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42DE7-18C6-4268-B26E-F5652E046DC0}"/>
              </a:ext>
            </a:extLst>
          </p:cNvPr>
          <p:cNvSpPr>
            <a:spLocks noGrp="1"/>
          </p:cNvSpPr>
          <p:nvPr>
            <p:ph type="title"/>
          </p:nvPr>
        </p:nvSpPr>
        <p:spPr/>
        <p:txBody>
          <a:bodyPr/>
          <a:lstStyle/>
          <a:p>
            <a:r>
              <a:rPr lang="en-US" dirty="0"/>
              <a:t>Suspicious Activity Reports</a:t>
            </a:r>
          </a:p>
        </p:txBody>
      </p:sp>
      <p:sp>
        <p:nvSpPr>
          <p:cNvPr id="3" name="Content Placeholder 2">
            <a:extLst>
              <a:ext uri="{FF2B5EF4-FFF2-40B4-BE49-F238E27FC236}">
                <a16:creationId xmlns:a16="http://schemas.microsoft.com/office/drawing/2014/main" id="{AC743265-F660-42C1-94E6-E3C3857C5B37}"/>
              </a:ext>
            </a:extLst>
          </p:cNvPr>
          <p:cNvSpPr>
            <a:spLocks noGrp="1"/>
          </p:cNvSpPr>
          <p:nvPr>
            <p:ph idx="1"/>
          </p:nvPr>
        </p:nvSpPr>
        <p:spPr/>
        <p:txBody>
          <a:bodyPr>
            <a:normAutofit fontScale="92500" lnSpcReduction="20000"/>
          </a:bodyPr>
          <a:lstStyle/>
          <a:p>
            <a:r>
              <a:rPr lang="en-US" dirty="0"/>
              <a:t>SAR must be filed for:</a:t>
            </a:r>
          </a:p>
          <a:p>
            <a:pPr lvl="0"/>
            <a:r>
              <a:rPr lang="en-US" dirty="0"/>
              <a:t>Criminal violations involving insider abuse in any amount. </a:t>
            </a:r>
            <a:endParaRPr lang="en-US" sz="4000" dirty="0"/>
          </a:p>
          <a:p>
            <a:pPr lvl="0"/>
            <a:r>
              <a:rPr lang="en-US" dirty="0"/>
              <a:t>Criminal violations aggregating $5,000 or more when a suspect can be identified. </a:t>
            </a:r>
            <a:endParaRPr lang="en-US" sz="4000" dirty="0"/>
          </a:p>
          <a:p>
            <a:pPr lvl="0"/>
            <a:r>
              <a:rPr lang="en-US" dirty="0"/>
              <a:t>Criminal violations aggregating $25,000 or more regardless of a potential suspect. </a:t>
            </a:r>
            <a:endParaRPr lang="en-US" sz="4000" dirty="0"/>
          </a:p>
          <a:p>
            <a:pPr lvl="0"/>
            <a:r>
              <a:rPr lang="en-US" b="1" dirty="0"/>
              <a:t>Transactions conducted or attempted by, at, or through the bank (or an affiliate) and aggregating $5,000 or more, if the bank or affiliate knows, suspects, or has reason to suspect that the transaction: </a:t>
            </a:r>
            <a:endParaRPr lang="en-US" sz="4000" dirty="0"/>
          </a:p>
          <a:p>
            <a:pPr lvl="1"/>
            <a:r>
              <a:rPr lang="en-US" b="1" dirty="0"/>
              <a:t>May involve potential money laundering or other illegal activity (e.g., terrorism financing).</a:t>
            </a:r>
            <a:endParaRPr lang="en-US" sz="3600" dirty="0"/>
          </a:p>
          <a:p>
            <a:pPr lvl="1"/>
            <a:r>
              <a:rPr lang="en-US" dirty="0"/>
              <a:t>Is designed to evade the BSA or its implementing regulations. </a:t>
            </a:r>
            <a:endParaRPr lang="en-US" sz="3600" dirty="0"/>
          </a:p>
          <a:p>
            <a:pPr lvl="1"/>
            <a:r>
              <a:rPr lang="en-US" dirty="0"/>
              <a:t>Has no business or apparent lawful purpose or is not the type of transaction that the particular customer would normally be expected to engage in, and the bank knows of no reasonable explanation for the transaction after examining the available facts, including the background and possible purpose of the transaction. </a:t>
            </a:r>
            <a:endParaRPr lang="en-US" sz="3600" dirty="0"/>
          </a:p>
          <a:p>
            <a:endParaRPr lang="en-US" dirty="0"/>
          </a:p>
        </p:txBody>
      </p:sp>
    </p:spTree>
    <p:extLst>
      <p:ext uri="{BB962C8B-B14F-4D97-AF65-F5344CB8AC3E}">
        <p14:creationId xmlns:p14="http://schemas.microsoft.com/office/powerpoint/2010/main" val="2923361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49B27-41D0-4BED-BE56-760CD981EE84}"/>
              </a:ext>
            </a:extLst>
          </p:cNvPr>
          <p:cNvSpPr>
            <a:spLocks noGrp="1"/>
          </p:cNvSpPr>
          <p:nvPr>
            <p:ph type="title"/>
          </p:nvPr>
        </p:nvSpPr>
        <p:spPr/>
        <p:txBody>
          <a:bodyPr/>
          <a:lstStyle/>
          <a:p>
            <a:r>
              <a:rPr lang="en-US" dirty="0"/>
              <a:t>Currency Transaction Report</a:t>
            </a:r>
          </a:p>
        </p:txBody>
      </p:sp>
      <p:sp>
        <p:nvSpPr>
          <p:cNvPr id="3" name="Content Placeholder 2">
            <a:extLst>
              <a:ext uri="{FF2B5EF4-FFF2-40B4-BE49-F238E27FC236}">
                <a16:creationId xmlns:a16="http://schemas.microsoft.com/office/drawing/2014/main" id="{21F80691-8CA3-4107-BC0B-51CCBAABB278}"/>
              </a:ext>
            </a:extLst>
          </p:cNvPr>
          <p:cNvSpPr>
            <a:spLocks noGrp="1"/>
          </p:cNvSpPr>
          <p:nvPr>
            <p:ph idx="1"/>
          </p:nvPr>
        </p:nvSpPr>
        <p:spPr/>
        <p:txBody>
          <a:bodyPr/>
          <a:lstStyle/>
          <a:p>
            <a:r>
              <a:rPr lang="en-US" dirty="0"/>
              <a:t>Institutions must file Currency Transaction Reports for deposits or withdrawals of $10,000 or more in a given day.</a:t>
            </a:r>
          </a:p>
          <a:p>
            <a:pPr lvl="0"/>
            <a:r>
              <a:rPr lang="en-US" dirty="0"/>
              <a:t>Without access to direct banking relationships, many MRB’s will attempt to structure deposits through multiple accounts and many institutions, which in and of itself is a possible BSA violation.</a:t>
            </a:r>
          </a:p>
          <a:p>
            <a:pPr lvl="0"/>
            <a:r>
              <a:rPr lang="en-US" dirty="0"/>
              <a:t>Not a safe practice of lugging large cash amounts around and making suspicious ATM deposits.</a:t>
            </a:r>
          </a:p>
          <a:p>
            <a:endParaRPr lang="en-US" dirty="0"/>
          </a:p>
        </p:txBody>
      </p:sp>
    </p:spTree>
    <p:extLst>
      <p:ext uri="{BB962C8B-B14F-4D97-AF65-F5344CB8AC3E}">
        <p14:creationId xmlns:p14="http://schemas.microsoft.com/office/powerpoint/2010/main" val="3003612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581D8-8F98-4E29-B3BB-12F10E08CEAF}"/>
              </a:ext>
            </a:extLst>
          </p:cNvPr>
          <p:cNvSpPr>
            <a:spLocks noGrp="1"/>
          </p:cNvSpPr>
          <p:nvPr>
            <p:ph type="title"/>
          </p:nvPr>
        </p:nvSpPr>
        <p:spPr/>
        <p:txBody>
          <a:bodyPr>
            <a:normAutofit fontScale="90000"/>
          </a:bodyPr>
          <a:lstStyle/>
          <a:p>
            <a:r>
              <a:rPr lang="en-US" dirty="0"/>
              <a:t>BSA/Anti-Money-Laundering requirements inherent in banking</a:t>
            </a:r>
            <a:br>
              <a:rPr lang="en-US" dirty="0"/>
            </a:br>
            <a:endParaRPr lang="en-US" dirty="0"/>
          </a:p>
        </p:txBody>
      </p:sp>
      <p:sp>
        <p:nvSpPr>
          <p:cNvPr id="3" name="Content Placeholder 2">
            <a:extLst>
              <a:ext uri="{FF2B5EF4-FFF2-40B4-BE49-F238E27FC236}">
                <a16:creationId xmlns:a16="http://schemas.microsoft.com/office/drawing/2014/main" id="{A620B34B-028A-4C10-801D-C2AB9E0AB2E8}"/>
              </a:ext>
            </a:extLst>
          </p:cNvPr>
          <p:cNvSpPr>
            <a:spLocks noGrp="1"/>
          </p:cNvSpPr>
          <p:nvPr>
            <p:ph idx="1"/>
          </p:nvPr>
        </p:nvSpPr>
        <p:spPr/>
        <p:txBody>
          <a:bodyPr/>
          <a:lstStyle/>
          <a:p>
            <a:pPr lvl="0"/>
            <a:endParaRPr lang="en-US" dirty="0"/>
          </a:p>
          <a:p>
            <a:pPr lvl="0"/>
            <a:endParaRPr lang="en-US" dirty="0"/>
          </a:p>
          <a:p>
            <a:pPr lvl="0"/>
            <a:r>
              <a:rPr lang="en-US" dirty="0"/>
              <a:t>FinCEN guidance FIN-2014-G001 outlines how Financial Institutions may bank MRB’s and still maintain and fulfill their BSA obligations.</a:t>
            </a:r>
          </a:p>
          <a:p>
            <a:pPr lvl="0"/>
            <a:r>
              <a:rPr lang="en-US" dirty="0"/>
              <a:t>Consistent with Cole memo priorities.</a:t>
            </a:r>
          </a:p>
          <a:p>
            <a:pPr lvl="0"/>
            <a:r>
              <a:rPr lang="en-US" dirty="0"/>
              <a:t>However, not a get out of jail free card.</a:t>
            </a:r>
          </a:p>
          <a:p>
            <a:endParaRPr lang="en-US" dirty="0"/>
          </a:p>
        </p:txBody>
      </p:sp>
    </p:spTree>
    <p:extLst>
      <p:ext uri="{BB962C8B-B14F-4D97-AF65-F5344CB8AC3E}">
        <p14:creationId xmlns:p14="http://schemas.microsoft.com/office/powerpoint/2010/main" val="3381662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23A69-9631-438A-8CF8-B0B48365E4E5}"/>
              </a:ext>
            </a:extLst>
          </p:cNvPr>
          <p:cNvSpPr>
            <a:spLocks noGrp="1"/>
          </p:cNvSpPr>
          <p:nvPr>
            <p:ph type="title"/>
          </p:nvPr>
        </p:nvSpPr>
        <p:spPr/>
        <p:txBody>
          <a:bodyPr/>
          <a:lstStyle/>
          <a:p>
            <a:r>
              <a:rPr lang="en-US" dirty="0"/>
              <a:t>How to Bank MRB’s</a:t>
            </a:r>
          </a:p>
        </p:txBody>
      </p:sp>
      <p:sp>
        <p:nvSpPr>
          <p:cNvPr id="3" name="Content Placeholder 2">
            <a:extLst>
              <a:ext uri="{FF2B5EF4-FFF2-40B4-BE49-F238E27FC236}">
                <a16:creationId xmlns:a16="http://schemas.microsoft.com/office/drawing/2014/main" id="{B6FD8DB8-CFF1-4C94-89FB-0D5B07B7434F}"/>
              </a:ext>
            </a:extLst>
          </p:cNvPr>
          <p:cNvSpPr>
            <a:spLocks noGrp="1"/>
          </p:cNvSpPr>
          <p:nvPr>
            <p:ph idx="1"/>
          </p:nvPr>
        </p:nvSpPr>
        <p:spPr/>
        <p:txBody>
          <a:bodyPr/>
          <a:lstStyle/>
          <a:p>
            <a:r>
              <a:rPr lang="en-US" dirty="0"/>
              <a:t>Sound Banking practices include:</a:t>
            </a:r>
          </a:p>
          <a:p>
            <a:r>
              <a:rPr lang="en-US" dirty="0"/>
              <a:t>A thorough assessment of the risks of offering these services prior to engaging in the business  </a:t>
            </a:r>
          </a:p>
          <a:p>
            <a:r>
              <a:rPr lang="en-US" dirty="0"/>
              <a:t>Ongoing assessments of legal/compliance risks</a:t>
            </a:r>
          </a:p>
          <a:p>
            <a:r>
              <a:rPr lang="en-US" dirty="0"/>
              <a:t>Customer Due Diligence and Enhanced Customer Due Diligence commensurate with the customer’s risk profile.  (i.e. Medicinal, Recreational, Cultivator, Retailer, Service Provider) </a:t>
            </a:r>
          </a:p>
          <a:p>
            <a:endParaRPr lang="en-US" dirty="0"/>
          </a:p>
        </p:txBody>
      </p:sp>
    </p:spTree>
    <p:extLst>
      <p:ext uri="{BB962C8B-B14F-4D97-AF65-F5344CB8AC3E}">
        <p14:creationId xmlns:p14="http://schemas.microsoft.com/office/powerpoint/2010/main" val="109368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BDC19-C2BA-44D0-9C37-42B7C1A00875}"/>
              </a:ext>
            </a:extLst>
          </p:cNvPr>
          <p:cNvSpPr>
            <a:spLocks noGrp="1"/>
          </p:cNvSpPr>
          <p:nvPr>
            <p:ph type="title"/>
          </p:nvPr>
        </p:nvSpPr>
        <p:spPr/>
        <p:txBody>
          <a:bodyPr/>
          <a:lstStyle/>
          <a:p>
            <a:r>
              <a:rPr lang="en-US" dirty="0"/>
              <a:t>CDD/EDD from FinCEN guidance:</a:t>
            </a:r>
          </a:p>
        </p:txBody>
      </p:sp>
      <p:sp>
        <p:nvSpPr>
          <p:cNvPr id="3" name="Content Placeholder 2">
            <a:extLst>
              <a:ext uri="{FF2B5EF4-FFF2-40B4-BE49-F238E27FC236}">
                <a16:creationId xmlns:a16="http://schemas.microsoft.com/office/drawing/2014/main" id="{18636ACA-A910-4CFA-8D58-F8EF80A99352}"/>
              </a:ext>
            </a:extLst>
          </p:cNvPr>
          <p:cNvSpPr>
            <a:spLocks noGrp="1"/>
          </p:cNvSpPr>
          <p:nvPr>
            <p:ph idx="1"/>
          </p:nvPr>
        </p:nvSpPr>
        <p:spPr/>
        <p:txBody>
          <a:bodyPr>
            <a:normAutofit/>
          </a:bodyPr>
          <a:lstStyle/>
          <a:p>
            <a:pPr lvl="0"/>
            <a:r>
              <a:rPr lang="en-US" dirty="0"/>
              <a:t>Verifying appropriate state licensure status</a:t>
            </a:r>
          </a:p>
          <a:p>
            <a:pPr lvl="0"/>
            <a:r>
              <a:rPr lang="en-US" dirty="0"/>
              <a:t>Reviewing the license app and related docs submitted by the licensee to the state. (VT is secret now, without dispensary permission to share.)  (Should be a pre-requisite in order to bank with us)</a:t>
            </a:r>
          </a:p>
          <a:p>
            <a:pPr lvl="0"/>
            <a:r>
              <a:rPr lang="en-US" dirty="0"/>
              <a:t>Requesting info from the state about the business and related parties</a:t>
            </a:r>
          </a:p>
          <a:p>
            <a:pPr lvl="0"/>
            <a:r>
              <a:rPr lang="en-US" dirty="0"/>
              <a:t>Developing an understanding of the normal and expected activity for the MRB include types of products/services and customers to be served, (med vs rec)</a:t>
            </a:r>
          </a:p>
          <a:p>
            <a:pPr lvl="0"/>
            <a:r>
              <a:rPr lang="en-US" dirty="0"/>
              <a:t>Ongoing monitoring for Suspicious Activity including the red flags in the guidance.</a:t>
            </a:r>
          </a:p>
          <a:p>
            <a:pPr lvl="0"/>
            <a:r>
              <a:rPr lang="en-US" dirty="0"/>
              <a:t>Refreshing all of this info on a regular basis commensurate with the acct. risk</a:t>
            </a:r>
          </a:p>
          <a:p>
            <a:endParaRPr lang="en-US" dirty="0"/>
          </a:p>
        </p:txBody>
      </p:sp>
    </p:spTree>
    <p:extLst>
      <p:ext uri="{BB962C8B-B14F-4D97-AF65-F5344CB8AC3E}">
        <p14:creationId xmlns:p14="http://schemas.microsoft.com/office/powerpoint/2010/main" val="17212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E5E70-1497-4498-AB9D-E91DCB14EADA}"/>
              </a:ext>
            </a:extLst>
          </p:cNvPr>
          <p:cNvSpPr>
            <a:spLocks noGrp="1"/>
          </p:cNvSpPr>
          <p:nvPr>
            <p:ph type="title"/>
          </p:nvPr>
        </p:nvSpPr>
        <p:spPr/>
        <p:txBody>
          <a:bodyPr/>
          <a:lstStyle/>
          <a:p>
            <a:r>
              <a:rPr lang="en-US" dirty="0"/>
              <a:t>Outcome</a:t>
            </a:r>
          </a:p>
        </p:txBody>
      </p:sp>
      <p:sp>
        <p:nvSpPr>
          <p:cNvPr id="3" name="Content Placeholder 2">
            <a:extLst>
              <a:ext uri="{FF2B5EF4-FFF2-40B4-BE49-F238E27FC236}">
                <a16:creationId xmlns:a16="http://schemas.microsoft.com/office/drawing/2014/main" id="{B87A4057-B7F3-4C53-9958-C85236AD96D5}"/>
              </a:ext>
            </a:extLst>
          </p:cNvPr>
          <p:cNvSpPr>
            <a:spLocks noGrp="1"/>
          </p:cNvSpPr>
          <p:nvPr>
            <p:ph idx="1"/>
          </p:nvPr>
        </p:nvSpPr>
        <p:spPr/>
        <p:txBody>
          <a:bodyPr/>
          <a:lstStyle/>
          <a:p>
            <a:r>
              <a:rPr lang="en-US" dirty="0"/>
              <a:t>The Institution should consider whether a MRB implicates a Cole memo priority</a:t>
            </a:r>
          </a:p>
          <a:p>
            <a:endParaRPr lang="en-US" dirty="0"/>
          </a:p>
          <a:p>
            <a:r>
              <a:rPr lang="en-US" dirty="0"/>
              <a:t>As you might expect, CDD/EDD can be very time intensive and costly, but must be done.</a:t>
            </a:r>
          </a:p>
          <a:p>
            <a:endParaRPr lang="en-US" dirty="0"/>
          </a:p>
        </p:txBody>
      </p:sp>
    </p:spTree>
    <p:extLst>
      <p:ext uri="{BB962C8B-B14F-4D97-AF65-F5344CB8AC3E}">
        <p14:creationId xmlns:p14="http://schemas.microsoft.com/office/powerpoint/2010/main" val="32354199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TotalTime>
  <Words>957</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Banking and Marijuana</vt:lpstr>
      <vt:lpstr>Financial Institutions have an obligation to comply with Federal Law:</vt:lpstr>
      <vt:lpstr>Conflict</vt:lpstr>
      <vt:lpstr>Suspicious Activity Reports</vt:lpstr>
      <vt:lpstr>Currency Transaction Report</vt:lpstr>
      <vt:lpstr>BSA/Anti-Money-Laundering requirements inherent in banking </vt:lpstr>
      <vt:lpstr>How to Bank MRB’s</vt:lpstr>
      <vt:lpstr>CDD/EDD from FinCEN guidance:</vt:lpstr>
      <vt:lpstr>Outcome</vt:lpstr>
      <vt:lpstr>Services</vt:lpstr>
      <vt:lpstr>Services cont.</vt:lpstr>
      <vt:lpstr>Risks  </vt:lpstr>
      <vt:lpstr>Alternatives to cash </vt:lpstr>
      <vt:lpstr>Secondary Concerns</vt:lpstr>
      <vt:lpstr>More Financial Institutions Needed</vt:lpstr>
      <vt:lpstr>Insights for Regulation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 and Marijuana</dc:title>
  <dc:creator>Ferenc, Aaron</dc:creator>
  <cp:lastModifiedBy>Ferenc, Aaron</cp:lastModifiedBy>
  <cp:revision>9</cp:revision>
  <dcterms:created xsi:type="dcterms:W3CDTF">2017-10-10T16:02:17Z</dcterms:created>
  <dcterms:modified xsi:type="dcterms:W3CDTF">2017-10-10T18:00:37Z</dcterms:modified>
</cp:coreProperties>
</file>