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1" r:id="rId3"/>
    <p:sldId id="265" r:id="rId4"/>
    <p:sldId id="279" r:id="rId5"/>
    <p:sldId id="262" r:id="rId6"/>
    <p:sldId id="289" r:id="rId7"/>
    <p:sldId id="264" r:id="rId8"/>
    <p:sldId id="280" r:id="rId9"/>
    <p:sldId id="258" r:id="rId10"/>
    <p:sldId id="275" r:id="rId11"/>
    <p:sldId id="256" r:id="rId12"/>
    <p:sldId id="276" r:id="rId13"/>
    <p:sldId id="282" r:id="rId14"/>
    <p:sldId id="287" r:id="rId15"/>
    <p:sldId id="283" r:id="rId16"/>
    <p:sldId id="284" r:id="rId17"/>
    <p:sldId id="286" r:id="rId18"/>
    <p:sldId id="288" r:id="rId19"/>
    <p:sldId id="273" r:id="rId20"/>
    <p:sldId id="269" r:id="rId21"/>
    <p:sldId id="278" r:id="rId22"/>
    <p:sldId id="271" r:id="rId23"/>
    <p:sldId id="274" r:id="rId24"/>
    <p:sldId id="27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432072-5C32-441E-BE93-0265CAC0346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12325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32072-5C32-441E-BE93-0265CAC0346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1433896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32072-5C32-441E-BE93-0265CAC0346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258348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32072-5C32-441E-BE93-0265CAC0346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914779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432072-5C32-441E-BE93-0265CAC0346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328223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432072-5C32-441E-BE93-0265CAC0346F}"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90366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432072-5C32-441E-BE93-0265CAC0346F}" type="datetimeFigureOut">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99007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432072-5C32-441E-BE93-0265CAC0346F}" type="datetimeFigureOut">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363261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32072-5C32-441E-BE93-0265CAC0346F}" type="datetimeFigureOut">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238940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432072-5C32-441E-BE93-0265CAC0346F}"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295632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432072-5C32-441E-BE93-0265CAC0346F}"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52E88-5E46-4392-B0A6-28E28B05D818}" type="slidenum">
              <a:rPr lang="en-US" smtClean="0"/>
              <a:t>‹#›</a:t>
            </a:fld>
            <a:endParaRPr lang="en-US"/>
          </a:p>
        </p:txBody>
      </p:sp>
    </p:spTree>
    <p:extLst>
      <p:ext uri="{BB962C8B-B14F-4D97-AF65-F5344CB8AC3E}">
        <p14:creationId xmlns:p14="http://schemas.microsoft.com/office/powerpoint/2010/main" val="57273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32072-5C32-441E-BE93-0265CAC0346F}" type="datetimeFigureOut">
              <a:rPr lang="en-US" smtClean="0"/>
              <a:t>10/26/2017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52E88-5E46-4392-B0A6-28E28B05D818}" type="slidenum">
              <a:rPr lang="en-US" smtClean="0"/>
              <a:t>‹#›</a:t>
            </a:fld>
            <a:endParaRPr lang="en-US"/>
          </a:p>
        </p:txBody>
      </p:sp>
    </p:spTree>
    <p:extLst>
      <p:ext uri="{BB962C8B-B14F-4D97-AF65-F5344CB8AC3E}">
        <p14:creationId xmlns:p14="http://schemas.microsoft.com/office/powerpoint/2010/main" val="2007199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84A594-18F6-427E-8C9D-02F339DB91C9}"/>
              </a:ext>
            </a:extLst>
          </p:cNvPr>
          <p:cNvPicPr>
            <a:picLocks noChangeAspect="1"/>
          </p:cNvPicPr>
          <p:nvPr/>
        </p:nvPicPr>
        <p:blipFill>
          <a:blip r:embed="rId2"/>
          <a:stretch>
            <a:fillRect/>
          </a:stretch>
        </p:blipFill>
        <p:spPr>
          <a:xfrm>
            <a:off x="0" y="0"/>
            <a:ext cx="4932727" cy="6858000"/>
          </a:xfrm>
          <a:prstGeom prst="rect">
            <a:avLst/>
          </a:prstGeom>
        </p:spPr>
      </p:pic>
      <p:sp>
        <p:nvSpPr>
          <p:cNvPr id="3" name="TextBox 2">
            <a:extLst>
              <a:ext uri="{FF2B5EF4-FFF2-40B4-BE49-F238E27FC236}">
                <a16:creationId xmlns:a16="http://schemas.microsoft.com/office/drawing/2014/main" id="{8F2163CC-B774-434C-B457-E243A93FDDDE}"/>
              </a:ext>
            </a:extLst>
          </p:cNvPr>
          <p:cNvSpPr txBox="1"/>
          <p:nvPr/>
        </p:nvSpPr>
        <p:spPr>
          <a:xfrm>
            <a:off x="5553512" y="1886495"/>
            <a:ext cx="6493079" cy="3785652"/>
          </a:xfrm>
          <a:prstGeom prst="rect">
            <a:avLst/>
          </a:prstGeom>
          <a:noFill/>
        </p:spPr>
        <p:txBody>
          <a:bodyPr wrap="square" rtlCol="0">
            <a:spAutoFit/>
          </a:bodyPr>
          <a:lstStyle/>
          <a:p>
            <a:r>
              <a:rPr lang="en-US" sz="4000" b="1" dirty="0"/>
              <a:t>The Vermont Department of </a:t>
            </a:r>
          </a:p>
          <a:p>
            <a:r>
              <a:rPr lang="en-US" sz="4000" b="1" dirty="0"/>
              <a:t>Liquor Control </a:t>
            </a:r>
          </a:p>
          <a:p>
            <a:endParaRPr lang="en-US" sz="4000" b="1" dirty="0"/>
          </a:p>
          <a:p>
            <a:r>
              <a:rPr lang="en-US" sz="4000" b="1" dirty="0"/>
              <a:t>An Overview of the Department and the Control Model</a:t>
            </a:r>
          </a:p>
        </p:txBody>
      </p:sp>
    </p:spTree>
    <p:extLst>
      <p:ext uri="{BB962C8B-B14F-4D97-AF65-F5344CB8AC3E}">
        <p14:creationId xmlns:p14="http://schemas.microsoft.com/office/powerpoint/2010/main" val="3314106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0DD8F-6767-4E32-B545-11004CB8B817}"/>
              </a:ext>
            </a:extLst>
          </p:cNvPr>
          <p:cNvPicPr>
            <a:picLocks noChangeAspect="1"/>
          </p:cNvPicPr>
          <p:nvPr/>
        </p:nvPicPr>
        <p:blipFill>
          <a:blip r:embed="rId2"/>
          <a:stretch>
            <a:fillRect/>
          </a:stretch>
        </p:blipFill>
        <p:spPr>
          <a:xfrm>
            <a:off x="3407434" y="288906"/>
            <a:ext cx="5667554" cy="6249916"/>
          </a:xfrm>
          <a:prstGeom prst="rect">
            <a:avLst/>
          </a:prstGeom>
        </p:spPr>
      </p:pic>
    </p:spTree>
    <p:extLst>
      <p:ext uri="{BB962C8B-B14F-4D97-AF65-F5344CB8AC3E}">
        <p14:creationId xmlns:p14="http://schemas.microsoft.com/office/powerpoint/2010/main" val="84240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DFEC96-C26B-4A8F-9CE5-83AD6D9AFC43}"/>
              </a:ext>
            </a:extLst>
          </p:cNvPr>
          <p:cNvPicPr>
            <a:picLocks noChangeAspect="1"/>
          </p:cNvPicPr>
          <p:nvPr/>
        </p:nvPicPr>
        <p:blipFill rotWithShape="1">
          <a:blip r:embed="rId2"/>
          <a:srcRect r="1078"/>
          <a:stretch/>
        </p:blipFill>
        <p:spPr>
          <a:xfrm>
            <a:off x="20" y="10"/>
            <a:ext cx="5874569" cy="6857990"/>
          </a:xfrm>
          <a:prstGeom prst="rect">
            <a:avLst/>
          </a:prstGeom>
        </p:spPr>
      </p:pic>
      <p:sp>
        <p:nvSpPr>
          <p:cNvPr id="3" name="Subtitle 2">
            <a:extLst>
              <a:ext uri="{FF2B5EF4-FFF2-40B4-BE49-F238E27FC236}">
                <a16:creationId xmlns:a16="http://schemas.microsoft.com/office/drawing/2014/main" id="{F39233B7-08E3-4E41-9A94-32583389D6B0}"/>
              </a:ext>
            </a:extLst>
          </p:cNvPr>
          <p:cNvSpPr>
            <a:spLocks noGrp="1"/>
          </p:cNvSpPr>
          <p:nvPr>
            <p:ph type="subTitle" idx="1"/>
          </p:nvPr>
        </p:nvSpPr>
        <p:spPr>
          <a:xfrm>
            <a:off x="6047117" y="1164566"/>
            <a:ext cx="5814204" cy="5408761"/>
          </a:xfrm>
          <a:noFill/>
        </p:spPr>
        <p:txBody>
          <a:bodyPr>
            <a:noAutofit/>
          </a:bodyPr>
          <a:lstStyle/>
          <a:p>
            <a:pPr algn="l"/>
            <a:r>
              <a:rPr lang="en-US" sz="2600" dirty="0"/>
              <a:t>At the end of prohibition all states instituted some form of three-tier system of producers, wholesale distributors, and retailers to promote moderation in consumption, prevent concentration of power, and raise revenues through taxes. </a:t>
            </a:r>
          </a:p>
          <a:p>
            <a:pPr algn="l"/>
            <a:endParaRPr lang="en-US" sz="2600" dirty="0"/>
          </a:p>
          <a:p>
            <a:pPr algn="l"/>
            <a:r>
              <a:rPr lang="en-US" sz="2600" dirty="0"/>
              <a:t>Vermont, along with sixteen other states and two counties in Maryland, directly control the sale of liquor at the wholesale level and are considered “control states” or “control jurisdictions”.</a:t>
            </a:r>
          </a:p>
        </p:txBody>
      </p:sp>
      <p:sp>
        <p:nvSpPr>
          <p:cNvPr id="4" name="TextBox 3">
            <a:extLst>
              <a:ext uri="{FF2B5EF4-FFF2-40B4-BE49-F238E27FC236}">
                <a16:creationId xmlns:a16="http://schemas.microsoft.com/office/drawing/2014/main" id="{43E49D48-0707-4B2B-A560-35C83A13DC6F}"/>
              </a:ext>
            </a:extLst>
          </p:cNvPr>
          <p:cNvSpPr txBox="1"/>
          <p:nvPr/>
        </p:nvSpPr>
        <p:spPr>
          <a:xfrm>
            <a:off x="5952227" y="414068"/>
            <a:ext cx="5279366" cy="646331"/>
          </a:xfrm>
          <a:prstGeom prst="rect">
            <a:avLst/>
          </a:prstGeom>
          <a:noFill/>
        </p:spPr>
        <p:txBody>
          <a:bodyPr wrap="square" rtlCol="0">
            <a:spAutoFit/>
          </a:bodyPr>
          <a:lstStyle/>
          <a:p>
            <a:pPr algn="ctr"/>
            <a:r>
              <a:rPr lang="en-US" sz="3600" dirty="0"/>
              <a:t>Control Model</a:t>
            </a:r>
          </a:p>
        </p:txBody>
      </p:sp>
    </p:spTree>
    <p:extLst>
      <p:ext uri="{BB962C8B-B14F-4D97-AF65-F5344CB8AC3E}">
        <p14:creationId xmlns:p14="http://schemas.microsoft.com/office/powerpoint/2010/main" val="153593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CB94-1EAC-4A59-A367-2F3914D33FF5}"/>
              </a:ext>
            </a:extLst>
          </p:cNvPr>
          <p:cNvSpPr>
            <a:spLocks noGrp="1"/>
          </p:cNvSpPr>
          <p:nvPr>
            <p:ph type="ctrTitle"/>
          </p:nvPr>
        </p:nvSpPr>
        <p:spPr>
          <a:xfrm>
            <a:off x="5587042" y="451087"/>
            <a:ext cx="6308784" cy="3629207"/>
          </a:xfrm>
        </p:spPr>
        <p:txBody>
          <a:bodyPr>
            <a:noAutofit/>
          </a:bodyPr>
          <a:lstStyle/>
          <a:p>
            <a:r>
              <a:rPr lang="en-US" sz="4000" dirty="0"/>
              <a:t>Rand Study Found Vermonters spend between $125 and $225 million per year on cannabis </a:t>
            </a:r>
            <a:br>
              <a:rPr lang="en-US" sz="4000" dirty="0"/>
            </a:br>
            <a:endParaRPr lang="en-US" sz="4000" dirty="0"/>
          </a:p>
        </p:txBody>
      </p:sp>
      <p:pic>
        <p:nvPicPr>
          <p:cNvPr id="4" name="Picture 3">
            <a:extLst>
              <a:ext uri="{FF2B5EF4-FFF2-40B4-BE49-F238E27FC236}">
                <a16:creationId xmlns:a16="http://schemas.microsoft.com/office/drawing/2014/main" id="{F64F5CA1-F1ED-4F8B-B51B-446E7D55CB03}"/>
              </a:ext>
            </a:extLst>
          </p:cNvPr>
          <p:cNvPicPr>
            <a:picLocks noChangeAspect="1"/>
          </p:cNvPicPr>
          <p:nvPr/>
        </p:nvPicPr>
        <p:blipFill>
          <a:blip r:embed="rId2"/>
          <a:stretch>
            <a:fillRect/>
          </a:stretch>
        </p:blipFill>
        <p:spPr>
          <a:xfrm>
            <a:off x="293399" y="287186"/>
            <a:ext cx="4788865" cy="6061855"/>
          </a:xfrm>
          <a:prstGeom prst="rect">
            <a:avLst/>
          </a:prstGeom>
        </p:spPr>
      </p:pic>
    </p:spTree>
    <p:extLst>
      <p:ext uri="{BB962C8B-B14F-4D97-AF65-F5344CB8AC3E}">
        <p14:creationId xmlns:p14="http://schemas.microsoft.com/office/powerpoint/2010/main" val="1626472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D976-EA65-4B2B-A4C3-3ABD1BC1867F}"/>
              </a:ext>
            </a:extLst>
          </p:cNvPr>
          <p:cNvSpPr>
            <a:spLocks noGrp="1"/>
          </p:cNvSpPr>
          <p:nvPr>
            <p:ph type="title"/>
          </p:nvPr>
        </p:nvSpPr>
        <p:spPr/>
        <p:txBody>
          <a:bodyPr/>
          <a:lstStyle/>
          <a:p>
            <a:r>
              <a:rPr lang="en-US" b="1" dirty="0"/>
              <a:t>Benefits of the Control State Model</a:t>
            </a:r>
          </a:p>
        </p:txBody>
      </p:sp>
      <p:sp>
        <p:nvSpPr>
          <p:cNvPr id="3" name="Content Placeholder 2">
            <a:extLst>
              <a:ext uri="{FF2B5EF4-FFF2-40B4-BE49-F238E27FC236}">
                <a16:creationId xmlns:a16="http://schemas.microsoft.com/office/drawing/2014/main" id="{660D96EB-8330-4115-A861-4FC487BCFB24}"/>
              </a:ext>
            </a:extLst>
          </p:cNvPr>
          <p:cNvSpPr>
            <a:spLocks noGrp="1"/>
          </p:cNvSpPr>
          <p:nvPr>
            <p:ph idx="1"/>
          </p:nvPr>
        </p:nvSpPr>
        <p:spPr>
          <a:xfrm>
            <a:off x="838200" y="1699225"/>
            <a:ext cx="10515600" cy="4486275"/>
          </a:xfrm>
        </p:spPr>
        <p:txBody>
          <a:bodyPr/>
          <a:lstStyle/>
          <a:p>
            <a:pPr>
              <a:buFont typeface="Wingdings" panose="05000000000000000000" pitchFamily="2" charset="2"/>
              <a:buChar char="Ø"/>
            </a:pPr>
            <a:r>
              <a:rPr lang="en-US" dirty="0"/>
              <a:t> </a:t>
            </a:r>
            <a:r>
              <a:rPr lang="en-US" sz="3200" dirty="0"/>
              <a:t>Primary focus is Social Responsibility </a:t>
            </a:r>
            <a:r>
              <a:rPr lang="en-US" sz="3200" b="1" dirty="0"/>
              <a:t>NOT</a:t>
            </a:r>
            <a:r>
              <a:rPr lang="en-US" sz="3200" dirty="0"/>
              <a:t> Profitability</a:t>
            </a:r>
          </a:p>
        </p:txBody>
      </p:sp>
      <p:pic>
        <p:nvPicPr>
          <p:cNvPr id="4" name="Picture 3">
            <a:extLst>
              <a:ext uri="{FF2B5EF4-FFF2-40B4-BE49-F238E27FC236}">
                <a16:creationId xmlns:a16="http://schemas.microsoft.com/office/drawing/2014/main" id="{6C847AB3-3096-4BDA-AA11-C6AE77004662}"/>
              </a:ext>
            </a:extLst>
          </p:cNvPr>
          <p:cNvPicPr>
            <a:picLocks noChangeAspect="1"/>
          </p:cNvPicPr>
          <p:nvPr/>
        </p:nvPicPr>
        <p:blipFill>
          <a:blip r:embed="rId2"/>
          <a:stretch>
            <a:fillRect/>
          </a:stretch>
        </p:blipFill>
        <p:spPr>
          <a:xfrm>
            <a:off x="2258120" y="2325180"/>
            <a:ext cx="7485979" cy="4127907"/>
          </a:xfrm>
          <a:prstGeom prst="rect">
            <a:avLst/>
          </a:prstGeom>
        </p:spPr>
      </p:pic>
    </p:spTree>
    <p:extLst>
      <p:ext uri="{BB962C8B-B14F-4D97-AF65-F5344CB8AC3E}">
        <p14:creationId xmlns:p14="http://schemas.microsoft.com/office/powerpoint/2010/main" val="333912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D976-EA65-4B2B-A4C3-3ABD1BC1867F}"/>
              </a:ext>
            </a:extLst>
          </p:cNvPr>
          <p:cNvSpPr>
            <a:spLocks noGrp="1"/>
          </p:cNvSpPr>
          <p:nvPr>
            <p:ph type="title"/>
          </p:nvPr>
        </p:nvSpPr>
        <p:spPr/>
        <p:txBody>
          <a:bodyPr/>
          <a:lstStyle/>
          <a:p>
            <a:r>
              <a:rPr lang="en-US" b="1" dirty="0"/>
              <a:t>Open Market Model Issues</a:t>
            </a:r>
          </a:p>
        </p:txBody>
      </p:sp>
      <p:sp>
        <p:nvSpPr>
          <p:cNvPr id="3" name="Content Placeholder 2">
            <a:extLst>
              <a:ext uri="{FF2B5EF4-FFF2-40B4-BE49-F238E27FC236}">
                <a16:creationId xmlns:a16="http://schemas.microsoft.com/office/drawing/2014/main" id="{660D96EB-8330-4115-A861-4FC487BCFB24}"/>
              </a:ext>
            </a:extLst>
          </p:cNvPr>
          <p:cNvSpPr>
            <a:spLocks noGrp="1"/>
          </p:cNvSpPr>
          <p:nvPr>
            <p:ph idx="1"/>
          </p:nvPr>
        </p:nvSpPr>
        <p:spPr>
          <a:xfrm>
            <a:off x="838200" y="1699225"/>
            <a:ext cx="10515600" cy="4727454"/>
          </a:xfrm>
        </p:spPr>
        <p:txBody>
          <a:bodyPr>
            <a:normAutofit/>
          </a:bodyPr>
          <a:lstStyle/>
          <a:p>
            <a:pPr>
              <a:buFont typeface="Wingdings" panose="05000000000000000000" pitchFamily="2" charset="2"/>
              <a:buChar char="Ø"/>
            </a:pPr>
            <a:r>
              <a:rPr lang="en-US" dirty="0"/>
              <a:t> </a:t>
            </a:r>
            <a:r>
              <a:rPr lang="en-US" sz="3200" dirty="0"/>
              <a:t>In an “open market” the goal is to increase sales and profits</a:t>
            </a:r>
          </a:p>
          <a:p>
            <a:pPr lvl="1"/>
            <a:r>
              <a:rPr lang="en-US" sz="2800" dirty="0"/>
              <a:t> Encouraging use – pushing the product</a:t>
            </a:r>
          </a:p>
          <a:p>
            <a:pPr lvl="1"/>
            <a:r>
              <a:rPr lang="en-US" sz="2800" dirty="0"/>
              <a:t> By marketing to heavy users </a:t>
            </a:r>
          </a:p>
          <a:p>
            <a:pPr lvl="1"/>
            <a:r>
              <a:rPr lang="en-US" sz="2800" dirty="0"/>
              <a:t> Offering volume discounts to encourage heavy use </a:t>
            </a:r>
          </a:p>
          <a:p>
            <a:pPr lvl="1"/>
            <a:r>
              <a:rPr lang="en-US" sz="2800" dirty="0"/>
              <a:t> Marketing to underage youth to encourage consumption</a:t>
            </a:r>
          </a:p>
          <a:p>
            <a:pPr lvl="1"/>
            <a:r>
              <a:rPr lang="en-US" sz="2800" dirty="0"/>
              <a:t> Price wars between outlets to attract and keep customers</a:t>
            </a:r>
          </a:p>
          <a:p>
            <a:pPr lvl="1"/>
            <a:r>
              <a:rPr lang="en-US" sz="2800" dirty="0"/>
              <a:t> Increasing availability with more locations and extended hours</a:t>
            </a:r>
          </a:p>
          <a:p>
            <a:pPr lvl="1"/>
            <a:r>
              <a:rPr lang="en-US" sz="2800" dirty="0"/>
              <a:t> Willingness to tolerate a certain level of black market activity</a:t>
            </a:r>
          </a:p>
          <a:p>
            <a:pPr lvl="1"/>
            <a:r>
              <a:rPr lang="en-US" sz="2800" dirty="0"/>
              <a:t> Tax collection more difficult and avoidance more likely </a:t>
            </a:r>
          </a:p>
          <a:p>
            <a:pPr lvl="1"/>
            <a:r>
              <a:rPr lang="en-US" sz="2800" dirty="0"/>
              <a:t> Product diversion more likely</a:t>
            </a:r>
          </a:p>
          <a:p>
            <a:pPr lvl="1"/>
            <a:endParaRPr lang="en-US" sz="2800" dirty="0"/>
          </a:p>
        </p:txBody>
      </p:sp>
    </p:spTree>
    <p:extLst>
      <p:ext uri="{BB962C8B-B14F-4D97-AF65-F5344CB8AC3E}">
        <p14:creationId xmlns:p14="http://schemas.microsoft.com/office/powerpoint/2010/main" val="363065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79A360-1F85-4FAF-97CC-6F22449AAAA9}"/>
              </a:ext>
            </a:extLst>
          </p:cNvPr>
          <p:cNvPicPr>
            <a:picLocks noChangeAspect="1"/>
          </p:cNvPicPr>
          <p:nvPr/>
        </p:nvPicPr>
        <p:blipFill rotWithShape="1">
          <a:blip r:embed="rId2"/>
          <a:srcRect l="8487" r="15287" b="-2"/>
          <a:stretch/>
        </p:blipFill>
        <p:spPr>
          <a:xfrm>
            <a:off x="429855" y="2133599"/>
            <a:ext cx="3503970" cy="3171826"/>
          </a:xfrm>
          <a:prstGeom prst="rect">
            <a:avLst/>
          </a:prstGeom>
        </p:spPr>
      </p:pic>
      <p:sp>
        <p:nvSpPr>
          <p:cNvPr id="2" name="Title 1">
            <a:extLst>
              <a:ext uri="{FF2B5EF4-FFF2-40B4-BE49-F238E27FC236}">
                <a16:creationId xmlns:a16="http://schemas.microsoft.com/office/drawing/2014/main" id="{5888D976-EA65-4B2B-A4C3-3ABD1BC1867F}"/>
              </a:ext>
            </a:extLst>
          </p:cNvPr>
          <p:cNvSpPr>
            <a:spLocks noGrp="1"/>
          </p:cNvSpPr>
          <p:nvPr>
            <p:ph type="title"/>
          </p:nvPr>
        </p:nvSpPr>
        <p:spPr>
          <a:xfrm>
            <a:off x="838200" y="365125"/>
            <a:ext cx="10515600" cy="1325563"/>
          </a:xfrm>
        </p:spPr>
        <p:txBody>
          <a:bodyPr>
            <a:normAutofit/>
          </a:bodyPr>
          <a:lstStyle/>
          <a:p>
            <a:r>
              <a:rPr lang="en-US" b="1" dirty="0"/>
              <a:t>Benefits of the Control State Model</a:t>
            </a:r>
          </a:p>
        </p:txBody>
      </p:sp>
      <p:sp>
        <p:nvSpPr>
          <p:cNvPr id="3" name="Content Placeholder 2">
            <a:extLst>
              <a:ext uri="{FF2B5EF4-FFF2-40B4-BE49-F238E27FC236}">
                <a16:creationId xmlns:a16="http://schemas.microsoft.com/office/drawing/2014/main" id="{660D96EB-8330-4115-A861-4FC487BCFB24}"/>
              </a:ext>
            </a:extLst>
          </p:cNvPr>
          <p:cNvSpPr>
            <a:spLocks noGrp="1"/>
          </p:cNvSpPr>
          <p:nvPr>
            <p:ph idx="1"/>
          </p:nvPr>
        </p:nvSpPr>
        <p:spPr>
          <a:xfrm>
            <a:off x="3933825" y="1438274"/>
            <a:ext cx="8048625" cy="5305425"/>
          </a:xfrm>
        </p:spPr>
        <p:txBody>
          <a:bodyPr>
            <a:noAutofit/>
          </a:bodyPr>
          <a:lstStyle/>
          <a:p>
            <a:pPr marL="400050" indent="-400050">
              <a:buFont typeface="Wingdings" panose="05000000000000000000" pitchFamily="2" charset="2"/>
              <a:buChar char="Ø"/>
            </a:pPr>
            <a:r>
              <a:rPr lang="en-US" dirty="0"/>
              <a:t>Under a control state model a fundamental goal would be the elimination of the black market which would be accomplished through:</a:t>
            </a:r>
          </a:p>
          <a:p>
            <a:pPr lvl="1"/>
            <a:r>
              <a:rPr lang="en-US" sz="2600" dirty="0"/>
              <a:t>Flexible pricing</a:t>
            </a:r>
          </a:p>
          <a:p>
            <a:pPr lvl="1"/>
            <a:r>
              <a:rPr lang="en-US" sz="2600" dirty="0"/>
              <a:t>Assurance of quality and strength of product sold in state stores </a:t>
            </a:r>
          </a:p>
          <a:p>
            <a:pPr lvl="1"/>
            <a:r>
              <a:rPr lang="en-US" sz="2600" dirty="0"/>
              <a:t>Assurance of purity (no harmful chemicals, fungicides or pesticides) of product sold in state stores </a:t>
            </a:r>
          </a:p>
          <a:p>
            <a:pPr lvl="1"/>
            <a:r>
              <a:rPr lang="en-US" sz="2600" dirty="0"/>
              <a:t>Clear labeling so consumers know what they are purchasing</a:t>
            </a:r>
          </a:p>
          <a:p>
            <a:pPr lvl="1"/>
            <a:r>
              <a:rPr lang="en-US" sz="2600" dirty="0"/>
              <a:t>Educating consumers that purchasing from the state supports local businesses and state government and not drug cartels and drug dealers</a:t>
            </a:r>
          </a:p>
        </p:txBody>
      </p:sp>
    </p:spTree>
    <p:extLst>
      <p:ext uri="{BB962C8B-B14F-4D97-AF65-F5344CB8AC3E}">
        <p14:creationId xmlns:p14="http://schemas.microsoft.com/office/powerpoint/2010/main" val="352034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D976-EA65-4B2B-A4C3-3ABD1BC1867F}"/>
              </a:ext>
            </a:extLst>
          </p:cNvPr>
          <p:cNvSpPr>
            <a:spLocks noGrp="1"/>
          </p:cNvSpPr>
          <p:nvPr>
            <p:ph type="title"/>
          </p:nvPr>
        </p:nvSpPr>
        <p:spPr/>
        <p:txBody>
          <a:bodyPr/>
          <a:lstStyle/>
          <a:p>
            <a:r>
              <a:rPr lang="en-US" b="1" dirty="0"/>
              <a:t>Benefits of the Control State Model</a:t>
            </a:r>
          </a:p>
        </p:txBody>
      </p:sp>
      <p:sp>
        <p:nvSpPr>
          <p:cNvPr id="3" name="Content Placeholder 2">
            <a:extLst>
              <a:ext uri="{FF2B5EF4-FFF2-40B4-BE49-F238E27FC236}">
                <a16:creationId xmlns:a16="http://schemas.microsoft.com/office/drawing/2014/main" id="{660D96EB-8330-4115-A861-4FC487BCFB24}"/>
              </a:ext>
            </a:extLst>
          </p:cNvPr>
          <p:cNvSpPr>
            <a:spLocks noGrp="1"/>
          </p:cNvSpPr>
          <p:nvPr>
            <p:ph idx="1"/>
          </p:nvPr>
        </p:nvSpPr>
        <p:spPr>
          <a:xfrm>
            <a:off x="838200" y="1544129"/>
            <a:ext cx="11014494" cy="4942936"/>
          </a:xfrm>
        </p:spPr>
        <p:txBody>
          <a:bodyPr>
            <a:normAutofit fontScale="92500"/>
          </a:bodyPr>
          <a:lstStyle/>
          <a:p>
            <a:pPr marL="400050" indent="-400050">
              <a:buFont typeface="Wingdings" panose="05000000000000000000" pitchFamily="2" charset="2"/>
              <a:buChar char="Ø"/>
            </a:pPr>
            <a:r>
              <a:rPr lang="en-US" dirty="0"/>
              <a:t>Creating a control state model for cannabis would </a:t>
            </a:r>
            <a:r>
              <a:rPr lang="en-US" b="1" i="1" dirty="0"/>
              <a:t>maximize revenue</a:t>
            </a:r>
            <a:r>
              <a:rPr lang="en-US" dirty="0"/>
              <a:t> to the state.</a:t>
            </a:r>
          </a:p>
          <a:p>
            <a:pPr lvl="1"/>
            <a:r>
              <a:rPr lang="en-US" sz="2600" dirty="0"/>
              <a:t>This would be accomplished by making the state the sole distributor and the retailor cutting out the middleman</a:t>
            </a:r>
          </a:p>
          <a:p>
            <a:pPr marL="396875" lvl="1" indent="-396875">
              <a:buFont typeface="Wingdings" panose="05000000000000000000" pitchFamily="2" charset="2"/>
              <a:buChar char="Ø"/>
            </a:pPr>
            <a:r>
              <a:rPr lang="en-US" sz="2800" dirty="0"/>
              <a:t>As the retailor the state would:</a:t>
            </a:r>
          </a:p>
          <a:p>
            <a:pPr marL="690563" lvl="2" indent="-233363"/>
            <a:r>
              <a:rPr lang="en-US" sz="2600" dirty="0"/>
              <a:t>Ensure uniform prices across the state</a:t>
            </a:r>
          </a:p>
          <a:p>
            <a:pPr marL="690563" lvl="2" indent="-233363"/>
            <a:r>
              <a:rPr lang="en-US" sz="2600" dirty="0"/>
              <a:t>Limit access by controlling the number of retail locations and hours of operation</a:t>
            </a:r>
          </a:p>
          <a:p>
            <a:pPr marL="690563" lvl="2" indent="-233363"/>
            <a:r>
              <a:rPr lang="en-US" sz="2600" dirty="0"/>
              <a:t>Ensure uniform selection across the state</a:t>
            </a:r>
          </a:p>
          <a:p>
            <a:pPr marL="690563" lvl="2" indent="-233363"/>
            <a:r>
              <a:rPr lang="en-US" sz="2600" dirty="0"/>
              <a:t>More effectively keep questionable and high potency products out of the market</a:t>
            </a:r>
          </a:p>
          <a:p>
            <a:pPr marL="396875" lvl="1" indent="-396875">
              <a:buFont typeface="Wingdings" panose="05000000000000000000" pitchFamily="2" charset="2"/>
              <a:buChar char="Ø"/>
            </a:pPr>
            <a:r>
              <a:rPr lang="en-US" sz="2800" dirty="0"/>
              <a:t>As the distributor and retailor tax collection would be maximized</a:t>
            </a:r>
          </a:p>
          <a:p>
            <a:pPr marL="396875" lvl="1" indent="-396875">
              <a:buFont typeface="Wingdings" panose="05000000000000000000" pitchFamily="2" charset="2"/>
              <a:buChar char="Ø"/>
            </a:pPr>
            <a:r>
              <a:rPr lang="en-US" sz="2800" dirty="0"/>
              <a:t>As the retailor federal income taxes would be avoided allowing enhanced price flexibility to deal with the black market  </a:t>
            </a:r>
          </a:p>
        </p:txBody>
      </p:sp>
    </p:spTree>
    <p:extLst>
      <p:ext uri="{BB962C8B-B14F-4D97-AF65-F5344CB8AC3E}">
        <p14:creationId xmlns:p14="http://schemas.microsoft.com/office/powerpoint/2010/main" val="1988061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D976-EA65-4B2B-A4C3-3ABD1BC1867F}"/>
              </a:ext>
            </a:extLst>
          </p:cNvPr>
          <p:cNvSpPr>
            <a:spLocks noGrp="1"/>
          </p:cNvSpPr>
          <p:nvPr>
            <p:ph type="title"/>
          </p:nvPr>
        </p:nvSpPr>
        <p:spPr>
          <a:xfrm>
            <a:off x="838200" y="365125"/>
            <a:ext cx="10515600" cy="1325563"/>
          </a:xfrm>
        </p:spPr>
        <p:txBody>
          <a:bodyPr>
            <a:normAutofit/>
          </a:bodyPr>
          <a:lstStyle/>
          <a:p>
            <a:r>
              <a:rPr lang="en-US" b="1"/>
              <a:t>Benefits of the Control State Model</a:t>
            </a:r>
            <a:endParaRPr lang="en-US" b="1" dirty="0"/>
          </a:p>
        </p:txBody>
      </p:sp>
      <p:sp>
        <p:nvSpPr>
          <p:cNvPr id="3" name="Content Placeholder 2">
            <a:extLst>
              <a:ext uri="{FF2B5EF4-FFF2-40B4-BE49-F238E27FC236}">
                <a16:creationId xmlns:a16="http://schemas.microsoft.com/office/drawing/2014/main" id="{660D96EB-8330-4115-A861-4FC487BCFB24}"/>
              </a:ext>
            </a:extLst>
          </p:cNvPr>
          <p:cNvSpPr>
            <a:spLocks noGrp="1"/>
          </p:cNvSpPr>
          <p:nvPr>
            <p:ph idx="1"/>
          </p:nvPr>
        </p:nvSpPr>
        <p:spPr>
          <a:xfrm>
            <a:off x="2228213" y="1543050"/>
            <a:ext cx="7363462" cy="2552221"/>
          </a:xfrm>
        </p:spPr>
        <p:txBody>
          <a:bodyPr>
            <a:noAutofit/>
          </a:bodyPr>
          <a:lstStyle/>
          <a:p>
            <a:pPr marL="400050" indent="-400050">
              <a:buFont typeface="Wingdings" panose="05000000000000000000" pitchFamily="2" charset="2"/>
              <a:buChar char="Ø"/>
            </a:pPr>
            <a:r>
              <a:rPr lang="en-US" dirty="0"/>
              <a:t>As the distributor the state would encourage small local producers to enter the market</a:t>
            </a:r>
          </a:p>
          <a:p>
            <a:pPr lvl="1"/>
            <a:r>
              <a:rPr lang="en-US" sz="2200" dirty="0"/>
              <a:t> </a:t>
            </a:r>
            <a:r>
              <a:rPr lang="en-US" sz="2500" dirty="0"/>
              <a:t>This helps create a more vibrant market</a:t>
            </a:r>
          </a:p>
          <a:p>
            <a:pPr lvl="1"/>
            <a:r>
              <a:rPr lang="en-US" sz="2500" dirty="0"/>
              <a:t> Increases product selection for consumers</a:t>
            </a:r>
          </a:p>
          <a:p>
            <a:pPr lvl="1"/>
            <a:r>
              <a:rPr lang="en-US" sz="2500" dirty="0"/>
              <a:t> Creates additional employment around the state</a:t>
            </a:r>
          </a:p>
        </p:txBody>
      </p:sp>
      <p:pic>
        <p:nvPicPr>
          <p:cNvPr id="30" name="image118.png">
            <a:extLst>
              <a:ext uri="{FF2B5EF4-FFF2-40B4-BE49-F238E27FC236}">
                <a16:creationId xmlns:a16="http://schemas.microsoft.com/office/drawing/2014/main" id="{5AECC275-B40D-4F40-B940-D662349BA7A0}"/>
              </a:ext>
            </a:extLst>
          </p:cNvPr>
          <p:cNvPicPr/>
          <p:nvPr/>
        </p:nvPicPr>
        <p:blipFill>
          <a:blip r:embed="rId2" cstate="print"/>
          <a:stretch>
            <a:fillRect/>
          </a:stretch>
        </p:blipFill>
        <p:spPr>
          <a:xfrm>
            <a:off x="616549" y="1622172"/>
            <a:ext cx="1712584" cy="1742129"/>
          </a:xfrm>
          <a:prstGeom prst="rect">
            <a:avLst/>
          </a:prstGeom>
        </p:spPr>
      </p:pic>
      <p:pic>
        <p:nvPicPr>
          <p:cNvPr id="31" name="image123.jpeg">
            <a:extLst>
              <a:ext uri="{FF2B5EF4-FFF2-40B4-BE49-F238E27FC236}">
                <a16:creationId xmlns:a16="http://schemas.microsoft.com/office/drawing/2014/main" id="{B5AEC5CF-950E-45DB-8AE1-65A6CFBC8B0D}"/>
              </a:ext>
            </a:extLst>
          </p:cNvPr>
          <p:cNvPicPr/>
          <p:nvPr/>
        </p:nvPicPr>
        <p:blipFill>
          <a:blip r:embed="rId3" cstate="print"/>
          <a:stretch>
            <a:fillRect/>
          </a:stretch>
        </p:blipFill>
        <p:spPr>
          <a:xfrm>
            <a:off x="9696449" y="1759204"/>
            <a:ext cx="2333625" cy="1809407"/>
          </a:xfrm>
          <a:prstGeom prst="rect">
            <a:avLst/>
          </a:prstGeom>
        </p:spPr>
      </p:pic>
      <p:pic>
        <p:nvPicPr>
          <p:cNvPr id="32" name="image119.jpeg">
            <a:extLst>
              <a:ext uri="{FF2B5EF4-FFF2-40B4-BE49-F238E27FC236}">
                <a16:creationId xmlns:a16="http://schemas.microsoft.com/office/drawing/2014/main" id="{13DF84C7-8064-478D-A250-6302A1B3AE28}"/>
              </a:ext>
            </a:extLst>
          </p:cNvPr>
          <p:cNvPicPr/>
          <p:nvPr/>
        </p:nvPicPr>
        <p:blipFill>
          <a:blip r:embed="rId4" cstate="print"/>
          <a:stretch>
            <a:fillRect/>
          </a:stretch>
        </p:blipFill>
        <p:spPr>
          <a:xfrm>
            <a:off x="425412" y="4403233"/>
            <a:ext cx="1802801" cy="1911842"/>
          </a:xfrm>
          <a:prstGeom prst="rect">
            <a:avLst/>
          </a:prstGeom>
        </p:spPr>
      </p:pic>
      <p:pic>
        <p:nvPicPr>
          <p:cNvPr id="33" name="image126.png">
            <a:extLst>
              <a:ext uri="{FF2B5EF4-FFF2-40B4-BE49-F238E27FC236}">
                <a16:creationId xmlns:a16="http://schemas.microsoft.com/office/drawing/2014/main" id="{4C3E1000-F776-4ED6-B3D2-C800EF285844}"/>
              </a:ext>
            </a:extLst>
          </p:cNvPr>
          <p:cNvPicPr/>
          <p:nvPr/>
        </p:nvPicPr>
        <p:blipFill>
          <a:blip r:embed="rId5" cstate="print"/>
          <a:stretch>
            <a:fillRect/>
          </a:stretch>
        </p:blipFill>
        <p:spPr>
          <a:xfrm>
            <a:off x="2889882" y="4270075"/>
            <a:ext cx="2581911" cy="2090467"/>
          </a:xfrm>
          <a:prstGeom prst="rect">
            <a:avLst/>
          </a:prstGeom>
        </p:spPr>
      </p:pic>
      <p:pic>
        <p:nvPicPr>
          <p:cNvPr id="34" name="image129.jpeg">
            <a:extLst>
              <a:ext uri="{FF2B5EF4-FFF2-40B4-BE49-F238E27FC236}">
                <a16:creationId xmlns:a16="http://schemas.microsoft.com/office/drawing/2014/main" id="{A04BB1D5-7249-4064-96E4-DC1666222B86}"/>
              </a:ext>
            </a:extLst>
          </p:cNvPr>
          <p:cNvPicPr/>
          <p:nvPr/>
        </p:nvPicPr>
        <p:blipFill>
          <a:blip r:embed="rId6" cstate="print"/>
          <a:stretch>
            <a:fillRect/>
          </a:stretch>
        </p:blipFill>
        <p:spPr>
          <a:xfrm>
            <a:off x="5922035" y="4335733"/>
            <a:ext cx="2967355" cy="1979342"/>
          </a:xfrm>
          <a:prstGeom prst="rect">
            <a:avLst/>
          </a:prstGeom>
        </p:spPr>
      </p:pic>
      <p:pic>
        <p:nvPicPr>
          <p:cNvPr id="35" name="image127.jpeg">
            <a:extLst>
              <a:ext uri="{FF2B5EF4-FFF2-40B4-BE49-F238E27FC236}">
                <a16:creationId xmlns:a16="http://schemas.microsoft.com/office/drawing/2014/main" id="{AB594B03-9C56-441F-950D-16D072E4922F}"/>
              </a:ext>
            </a:extLst>
          </p:cNvPr>
          <p:cNvPicPr/>
          <p:nvPr/>
        </p:nvPicPr>
        <p:blipFill>
          <a:blip r:embed="rId7" cstate="print"/>
          <a:stretch>
            <a:fillRect/>
          </a:stretch>
        </p:blipFill>
        <p:spPr>
          <a:xfrm>
            <a:off x="9382125" y="4299580"/>
            <a:ext cx="2438400" cy="1979342"/>
          </a:xfrm>
          <a:prstGeom prst="rect">
            <a:avLst/>
          </a:prstGeom>
        </p:spPr>
      </p:pic>
    </p:spTree>
    <p:extLst>
      <p:ext uri="{BB962C8B-B14F-4D97-AF65-F5344CB8AC3E}">
        <p14:creationId xmlns:p14="http://schemas.microsoft.com/office/powerpoint/2010/main" val="59433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ok on a table&#10;&#10;Description generated with high confidence">
            <a:extLst>
              <a:ext uri="{FF2B5EF4-FFF2-40B4-BE49-F238E27FC236}">
                <a16:creationId xmlns:a16="http://schemas.microsoft.com/office/drawing/2014/main" id="{B08C62C1-2F28-47EA-A860-FB7AB6D24B3D}"/>
              </a:ext>
            </a:extLst>
          </p:cNvPr>
          <p:cNvPicPr>
            <a:picLocks noChangeAspect="1"/>
          </p:cNvPicPr>
          <p:nvPr/>
        </p:nvPicPr>
        <p:blipFill rotWithShape="1">
          <a:blip r:embed="rId2">
            <a:extLst>
              <a:ext uri="{28A0092B-C50C-407E-A947-70E740481C1C}">
                <a14:useLocalDpi xmlns:a14="http://schemas.microsoft.com/office/drawing/2010/main" val="0"/>
              </a:ext>
            </a:extLst>
          </a:blip>
          <a:srcRect l="18663" r="22097" b="-2"/>
          <a:stretch/>
        </p:blipFill>
        <p:spPr>
          <a:xfrm>
            <a:off x="526211" y="1397479"/>
            <a:ext cx="3706927" cy="5080959"/>
          </a:xfrm>
          <a:prstGeom prst="rect">
            <a:avLst/>
          </a:prstGeom>
        </p:spPr>
      </p:pic>
      <p:sp>
        <p:nvSpPr>
          <p:cNvPr id="2" name="Title 1">
            <a:extLst>
              <a:ext uri="{FF2B5EF4-FFF2-40B4-BE49-F238E27FC236}">
                <a16:creationId xmlns:a16="http://schemas.microsoft.com/office/drawing/2014/main" id="{5888D976-EA65-4B2B-A4C3-3ABD1BC1867F}"/>
              </a:ext>
            </a:extLst>
          </p:cNvPr>
          <p:cNvSpPr>
            <a:spLocks noGrp="1"/>
          </p:cNvSpPr>
          <p:nvPr>
            <p:ph type="title"/>
          </p:nvPr>
        </p:nvSpPr>
        <p:spPr>
          <a:xfrm>
            <a:off x="838200" y="365125"/>
            <a:ext cx="10515600" cy="1325563"/>
          </a:xfrm>
        </p:spPr>
        <p:txBody>
          <a:bodyPr>
            <a:normAutofit/>
          </a:bodyPr>
          <a:lstStyle/>
          <a:p>
            <a:r>
              <a:rPr lang="en-US" b="1" dirty="0"/>
              <a:t>Benefits of the Control State Model</a:t>
            </a:r>
          </a:p>
        </p:txBody>
      </p:sp>
      <p:sp>
        <p:nvSpPr>
          <p:cNvPr id="3" name="Content Placeholder 2">
            <a:extLst>
              <a:ext uri="{FF2B5EF4-FFF2-40B4-BE49-F238E27FC236}">
                <a16:creationId xmlns:a16="http://schemas.microsoft.com/office/drawing/2014/main" id="{660D96EB-8330-4115-A861-4FC487BCFB24}"/>
              </a:ext>
            </a:extLst>
          </p:cNvPr>
          <p:cNvSpPr>
            <a:spLocks noGrp="1"/>
          </p:cNvSpPr>
          <p:nvPr>
            <p:ph idx="1"/>
          </p:nvPr>
        </p:nvSpPr>
        <p:spPr>
          <a:xfrm>
            <a:off x="4343400" y="1397479"/>
            <a:ext cx="7543799" cy="5184476"/>
          </a:xfrm>
        </p:spPr>
        <p:txBody>
          <a:bodyPr>
            <a:noAutofit/>
          </a:bodyPr>
          <a:lstStyle/>
          <a:p>
            <a:pPr marL="400050" indent="-400050">
              <a:buFont typeface="Wingdings" panose="05000000000000000000" pitchFamily="2" charset="2"/>
              <a:buChar char="Ø"/>
            </a:pPr>
            <a:r>
              <a:rPr lang="en-US" sz="2600" dirty="0"/>
              <a:t>A contract agency store model provides the state with greater control over the sellers conduct helping to enhance compliance</a:t>
            </a:r>
          </a:p>
          <a:p>
            <a:pPr marL="400050" indent="-400050">
              <a:buFont typeface="Wingdings" panose="05000000000000000000" pitchFamily="2" charset="2"/>
              <a:buChar char="Ø"/>
            </a:pPr>
            <a:r>
              <a:rPr lang="en-US" sz="2600" dirty="0"/>
              <a:t>By limiting the number of retail locations it is easier to conduct frequent compliance checks</a:t>
            </a:r>
          </a:p>
          <a:p>
            <a:pPr marL="400050" indent="-400050">
              <a:buFont typeface="Wingdings" panose="05000000000000000000" pitchFamily="2" charset="2"/>
              <a:buChar char="Ø"/>
            </a:pPr>
            <a:r>
              <a:rPr lang="en-US" sz="2600" dirty="0"/>
              <a:t>Limiting abuse with restrictions on affordability, availability and accessibility</a:t>
            </a:r>
          </a:p>
          <a:p>
            <a:pPr marL="400050" indent="-400050">
              <a:buFont typeface="Wingdings" panose="05000000000000000000" pitchFamily="2" charset="2"/>
              <a:buChar char="Ø"/>
            </a:pPr>
            <a:r>
              <a:rPr lang="en-US" sz="2600" dirty="0"/>
              <a:t>Licensing, education and enforcement are paid for out of revenue generated from consumption not General Fund dollars (pay to play)</a:t>
            </a:r>
          </a:p>
          <a:p>
            <a:pPr marL="400050" indent="-400050">
              <a:buFont typeface="Wingdings" panose="05000000000000000000" pitchFamily="2" charset="2"/>
              <a:buChar char="Ø"/>
            </a:pPr>
            <a:r>
              <a:rPr lang="en-US" sz="2600" dirty="0"/>
              <a:t>Local Control is built into the control model and would allow municipalities to prohibit sales in their town (dry town)</a:t>
            </a:r>
          </a:p>
        </p:txBody>
      </p:sp>
    </p:spTree>
    <p:extLst>
      <p:ext uri="{BB962C8B-B14F-4D97-AF65-F5344CB8AC3E}">
        <p14:creationId xmlns:p14="http://schemas.microsoft.com/office/powerpoint/2010/main" val="2542906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5E7FDB-CDB8-4F25-8F73-6B875D5FBD62}"/>
              </a:ext>
            </a:extLst>
          </p:cNvPr>
          <p:cNvPicPr>
            <a:picLocks noChangeAspect="1"/>
          </p:cNvPicPr>
          <p:nvPr/>
        </p:nvPicPr>
        <p:blipFill>
          <a:blip r:embed="rId2"/>
          <a:stretch>
            <a:fillRect/>
          </a:stretch>
        </p:blipFill>
        <p:spPr>
          <a:xfrm>
            <a:off x="2346385" y="1190445"/>
            <a:ext cx="7116792" cy="5080959"/>
          </a:xfrm>
          <a:prstGeom prst="rect">
            <a:avLst/>
          </a:prstGeom>
        </p:spPr>
      </p:pic>
      <p:sp>
        <p:nvSpPr>
          <p:cNvPr id="2" name="Title 1">
            <a:extLst>
              <a:ext uri="{FF2B5EF4-FFF2-40B4-BE49-F238E27FC236}">
                <a16:creationId xmlns:a16="http://schemas.microsoft.com/office/drawing/2014/main" id="{B080CB94-1EAC-4A59-A367-2F3914D33FF5}"/>
              </a:ext>
            </a:extLst>
          </p:cNvPr>
          <p:cNvSpPr>
            <a:spLocks noGrp="1"/>
          </p:cNvSpPr>
          <p:nvPr>
            <p:ph type="ctrTitle"/>
          </p:nvPr>
        </p:nvSpPr>
        <p:spPr>
          <a:xfrm>
            <a:off x="1285336" y="336430"/>
            <a:ext cx="9322279" cy="784075"/>
          </a:xfrm>
        </p:spPr>
        <p:txBody>
          <a:bodyPr>
            <a:normAutofit fontScale="90000"/>
          </a:bodyPr>
          <a:lstStyle/>
          <a:p>
            <a:r>
              <a:rPr lang="en-US" dirty="0"/>
              <a:t>Questions</a:t>
            </a:r>
          </a:p>
        </p:txBody>
      </p:sp>
      <p:sp>
        <p:nvSpPr>
          <p:cNvPr id="5" name="TextBox 4">
            <a:extLst>
              <a:ext uri="{FF2B5EF4-FFF2-40B4-BE49-F238E27FC236}">
                <a16:creationId xmlns:a16="http://schemas.microsoft.com/office/drawing/2014/main" id="{0278B8E4-F2BB-4AEF-90EC-9DAAA7044CFD}"/>
              </a:ext>
            </a:extLst>
          </p:cNvPr>
          <p:cNvSpPr txBox="1"/>
          <p:nvPr/>
        </p:nvSpPr>
        <p:spPr>
          <a:xfrm>
            <a:off x="2346386" y="6211019"/>
            <a:ext cx="7116791" cy="400110"/>
          </a:xfrm>
          <a:prstGeom prst="rect">
            <a:avLst/>
          </a:prstGeom>
          <a:noFill/>
        </p:spPr>
        <p:txBody>
          <a:bodyPr wrap="square" rtlCol="0">
            <a:spAutoFit/>
          </a:bodyPr>
          <a:lstStyle/>
          <a:p>
            <a:pPr algn="ctr"/>
            <a:r>
              <a:rPr lang="en-US" sz="2000" dirty="0"/>
              <a:t>DLC Delivery Truck </a:t>
            </a:r>
          </a:p>
        </p:txBody>
      </p:sp>
    </p:spTree>
    <p:extLst>
      <p:ext uri="{BB962C8B-B14F-4D97-AF65-F5344CB8AC3E}">
        <p14:creationId xmlns:p14="http://schemas.microsoft.com/office/powerpoint/2010/main" val="302656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455044" y="336512"/>
            <a:ext cx="8798535" cy="1068920"/>
          </a:xfrm>
        </p:spPr>
        <p:txBody>
          <a:bodyPr>
            <a:noAutofit/>
          </a:bodyPr>
          <a:lstStyle/>
          <a:p>
            <a:pPr algn="ctr">
              <a:defRPr/>
            </a:pPr>
            <a:r>
              <a:rPr lang="en-US" altLang="en-US" sz="4000" b="1" dirty="0"/>
              <a:t>Department of Liquor Control Mission</a:t>
            </a:r>
          </a:p>
        </p:txBody>
      </p:sp>
      <p:sp>
        <p:nvSpPr>
          <p:cNvPr id="22532" name="Content Placeholder 1"/>
          <p:cNvSpPr>
            <a:spLocks noGrp="1"/>
          </p:cNvSpPr>
          <p:nvPr>
            <p:ph idx="1"/>
          </p:nvPr>
        </p:nvSpPr>
        <p:spPr>
          <a:xfrm>
            <a:off x="1627164" y="1142961"/>
            <a:ext cx="8626415" cy="3654616"/>
          </a:xfrm>
        </p:spPr>
        <p:txBody>
          <a:bodyPr/>
          <a:lstStyle/>
          <a:p>
            <a:pPr marL="0" indent="0" algn="ctr">
              <a:buNone/>
            </a:pPr>
            <a:endParaRPr lang="en-US" altLang="en-US" sz="1200" dirty="0"/>
          </a:p>
          <a:p>
            <a:pPr marL="0" indent="0" algn="ctr">
              <a:buNone/>
            </a:pPr>
            <a:r>
              <a:rPr lang="en-US" altLang="en-US" sz="3200" b="1" dirty="0"/>
              <a:t>Our mission is to serve the public by preventing the misuse of alcohol and tobacco through controlled distribution, enforcement, and education; as well as provide excellent customer service by operating efficient, convenient liquor agency stores throughout the state.</a:t>
            </a:r>
          </a:p>
        </p:txBody>
      </p:sp>
      <p:sp>
        <p:nvSpPr>
          <p:cNvPr id="225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anose="05000000000000000000" pitchFamily="2" charset="2"/>
              <a:buChar char=""/>
              <a:defRPr sz="2400">
                <a:solidFill>
                  <a:schemeClr val="tx2"/>
                </a:solidFill>
                <a:latin typeface="Franklin Gothic Book" panose="020B0503020102020204" pitchFamily="34" charset="0"/>
              </a:defRPr>
            </a:lvl1pPr>
            <a:lvl2pPr marL="742950" indent="-285750">
              <a:spcBef>
                <a:spcPct val="20000"/>
              </a:spcBef>
              <a:buClr>
                <a:schemeClr val="accent2"/>
              </a:buClr>
              <a:buSzPct val="85000"/>
              <a:buFont typeface="Courier New" panose="02070309020205020404" pitchFamily="49" charset="0"/>
              <a:buChar char="o"/>
              <a:defRPr sz="2000">
                <a:solidFill>
                  <a:schemeClr val="tx2"/>
                </a:solidFill>
                <a:latin typeface="Franklin Gothic Book" panose="020B0503020102020204" pitchFamily="34" charset="0"/>
              </a:defRPr>
            </a:lvl2pPr>
            <a:lvl3pPr marL="1143000" indent="-228600">
              <a:spcBef>
                <a:spcPct val="20000"/>
              </a:spcBef>
              <a:buClr>
                <a:srgbClr val="948774"/>
              </a:buClr>
              <a:buFont typeface="Arial" panose="020B0604020202020204" pitchFamily="34" charset="0"/>
              <a:buChar char="•"/>
              <a:defRPr>
                <a:solidFill>
                  <a:schemeClr val="tx2"/>
                </a:solidFill>
                <a:latin typeface="Franklin Gothic Book" panose="020B0503020102020204" pitchFamily="34" charset="0"/>
              </a:defRPr>
            </a:lvl3pPr>
            <a:lvl4pPr marL="1600200" indent="-228600">
              <a:spcBef>
                <a:spcPct val="20000"/>
              </a:spcBef>
              <a:buClr>
                <a:srgbClr val="7EB8E7"/>
              </a:buClr>
              <a:buFont typeface="Arial" panose="020B0604020202020204" pitchFamily="34" charset="0"/>
              <a:buChar char="•"/>
              <a:defRPr sz="1600">
                <a:solidFill>
                  <a:schemeClr val="tx2"/>
                </a:solidFill>
                <a:latin typeface="Franklin Gothic Book" panose="020B0503020102020204" pitchFamily="34" charset="0"/>
              </a:defRPr>
            </a:lvl4pPr>
            <a:lvl5pPr marL="2057400" indent="-228600">
              <a:spcBef>
                <a:spcPct val="20000"/>
              </a:spcBef>
              <a:buClr>
                <a:srgbClr val="E3B651"/>
              </a:buClr>
              <a:buFont typeface="Arial" panose="020B0604020202020204" pitchFamily="34" charset="0"/>
              <a:buChar char="•"/>
              <a:defRPr sz="14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rgbClr val="E3B651"/>
              </a:buClr>
              <a:buFont typeface="Arial" panose="020B0604020202020204" pitchFamily="34" charset="0"/>
              <a:buChar char="•"/>
              <a:defRPr sz="1400">
                <a:solidFill>
                  <a:schemeClr val="tx2"/>
                </a:solidFill>
                <a:latin typeface="Franklin Gothic Book" panose="020B0503020102020204" pitchFamily="34" charset="0"/>
              </a:defRPr>
            </a:lvl9pPr>
          </a:lstStyle>
          <a:p>
            <a:pPr>
              <a:spcBef>
                <a:spcPct val="0"/>
              </a:spcBef>
              <a:buClrTx/>
              <a:buSzTx/>
              <a:buFontTx/>
              <a:buNone/>
            </a:pPr>
            <a:fld id="{935265DC-C12E-4C54-828E-C784A669B5D6}" type="slidenum">
              <a:rPr lang="en-US" altLang="en-US" sz="1200">
                <a:solidFill>
                  <a:schemeClr val="tx1"/>
                </a:solidFill>
                <a:latin typeface="Palatino Linotype" panose="02040502050505030304" pitchFamily="18" charset="0"/>
              </a:rPr>
              <a:pPr>
                <a:spcBef>
                  <a:spcPct val="0"/>
                </a:spcBef>
                <a:buClrTx/>
                <a:buSzTx/>
                <a:buFontTx/>
                <a:buNone/>
              </a:pPr>
              <a:t>2</a:t>
            </a:fld>
            <a:endParaRPr lang="en-US" altLang="en-US" sz="120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281569410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F014A-CB64-4EF6-A71F-FB40247E274F}"/>
              </a:ext>
            </a:extLst>
          </p:cNvPr>
          <p:cNvPicPr>
            <a:picLocks noChangeAspect="1"/>
          </p:cNvPicPr>
          <p:nvPr/>
        </p:nvPicPr>
        <p:blipFill rotWithShape="1">
          <a:blip r:embed="rId2"/>
          <a:srcRect t="1655" b="29146"/>
          <a:stretch/>
        </p:blipFill>
        <p:spPr>
          <a:xfrm>
            <a:off x="742950" y="819509"/>
            <a:ext cx="10593310" cy="5171999"/>
          </a:xfrm>
          <a:prstGeom prst="rect">
            <a:avLst/>
          </a:prstGeom>
        </p:spPr>
      </p:pic>
      <p:sp>
        <p:nvSpPr>
          <p:cNvPr id="2" name="Title 1">
            <a:extLst>
              <a:ext uri="{FF2B5EF4-FFF2-40B4-BE49-F238E27FC236}">
                <a16:creationId xmlns:a16="http://schemas.microsoft.com/office/drawing/2014/main" id="{B080CB94-1EAC-4A59-A367-2F3914D33FF5}"/>
              </a:ext>
            </a:extLst>
          </p:cNvPr>
          <p:cNvSpPr>
            <a:spLocks noGrp="1"/>
          </p:cNvSpPr>
          <p:nvPr>
            <p:ph type="ctrTitle"/>
          </p:nvPr>
        </p:nvSpPr>
        <p:spPr>
          <a:xfrm>
            <a:off x="434789" y="116919"/>
            <a:ext cx="10901471" cy="1177044"/>
          </a:xfrm>
          <a:noFill/>
        </p:spPr>
        <p:txBody>
          <a:bodyPr>
            <a:normAutofit/>
          </a:bodyPr>
          <a:lstStyle/>
          <a:p>
            <a:endParaRPr lang="en-US" dirty="0"/>
          </a:p>
        </p:txBody>
      </p:sp>
    </p:spTree>
    <p:extLst>
      <p:ext uri="{BB962C8B-B14F-4D97-AF65-F5344CB8AC3E}">
        <p14:creationId xmlns:p14="http://schemas.microsoft.com/office/powerpoint/2010/main" val="184014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CF5810-DDDB-4ED0-9E85-40B746A61A32}"/>
              </a:ext>
            </a:extLst>
          </p:cNvPr>
          <p:cNvPicPr>
            <a:picLocks noChangeAspect="1"/>
          </p:cNvPicPr>
          <p:nvPr/>
        </p:nvPicPr>
        <p:blipFill>
          <a:blip r:embed="rId2"/>
          <a:stretch>
            <a:fillRect/>
          </a:stretch>
        </p:blipFill>
        <p:spPr>
          <a:xfrm>
            <a:off x="2438650" y="525640"/>
            <a:ext cx="7705475" cy="5696940"/>
          </a:xfrm>
          <a:prstGeom prst="rect">
            <a:avLst/>
          </a:prstGeom>
        </p:spPr>
      </p:pic>
      <p:sp>
        <p:nvSpPr>
          <p:cNvPr id="2" name="Title 1">
            <a:extLst>
              <a:ext uri="{FF2B5EF4-FFF2-40B4-BE49-F238E27FC236}">
                <a16:creationId xmlns:a16="http://schemas.microsoft.com/office/drawing/2014/main" id="{B080CB94-1EAC-4A59-A367-2F3914D33FF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39233B7-08E3-4E41-9A94-32583389D6B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8184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4F767-269A-49FD-A830-59EA6BAF8288}"/>
              </a:ext>
            </a:extLst>
          </p:cNvPr>
          <p:cNvPicPr>
            <a:picLocks noChangeAspect="1"/>
          </p:cNvPicPr>
          <p:nvPr/>
        </p:nvPicPr>
        <p:blipFill>
          <a:blip r:embed="rId2"/>
          <a:stretch>
            <a:fillRect/>
          </a:stretch>
        </p:blipFill>
        <p:spPr>
          <a:xfrm>
            <a:off x="1906943" y="590714"/>
            <a:ext cx="8378113" cy="5838498"/>
          </a:xfrm>
          <a:prstGeom prst="rect">
            <a:avLst/>
          </a:prstGeom>
        </p:spPr>
      </p:pic>
      <p:sp>
        <p:nvSpPr>
          <p:cNvPr id="2" name="Title 1">
            <a:extLst>
              <a:ext uri="{FF2B5EF4-FFF2-40B4-BE49-F238E27FC236}">
                <a16:creationId xmlns:a16="http://schemas.microsoft.com/office/drawing/2014/main" id="{B080CB94-1EAC-4A59-A367-2F3914D33FF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39233B7-08E3-4E41-9A94-32583389D6B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79845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0483F-028C-4351-9103-09ABBFF70046}"/>
              </a:ext>
            </a:extLst>
          </p:cNvPr>
          <p:cNvPicPr>
            <a:picLocks noChangeAspect="1"/>
          </p:cNvPicPr>
          <p:nvPr/>
        </p:nvPicPr>
        <p:blipFill>
          <a:blip r:embed="rId2"/>
          <a:stretch>
            <a:fillRect/>
          </a:stretch>
        </p:blipFill>
        <p:spPr>
          <a:xfrm>
            <a:off x="200762" y="1162333"/>
            <a:ext cx="11790476" cy="4533333"/>
          </a:xfrm>
          <a:prstGeom prst="rect">
            <a:avLst/>
          </a:prstGeom>
        </p:spPr>
      </p:pic>
      <p:sp>
        <p:nvSpPr>
          <p:cNvPr id="2" name="Title 1">
            <a:extLst>
              <a:ext uri="{FF2B5EF4-FFF2-40B4-BE49-F238E27FC236}">
                <a16:creationId xmlns:a16="http://schemas.microsoft.com/office/drawing/2014/main" id="{B080CB94-1EAC-4A59-A367-2F3914D33FF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39233B7-08E3-4E41-9A94-32583389D6B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13405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4AD754-3958-4155-8DD0-BF1BD5AA56CC}"/>
              </a:ext>
            </a:extLst>
          </p:cNvPr>
          <p:cNvPicPr>
            <a:picLocks noChangeAspect="1"/>
          </p:cNvPicPr>
          <p:nvPr/>
        </p:nvPicPr>
        <p:blipFill>
          <a:blip r:embed="rId2"/>
          <a:stretch>
            <a:fillRect/>
          </a:stretch>
        </p:blipFill>
        <p:spPr>
          <a:xfrm>
            <a:off x="138857" y="1181381"/>
            <a:ext cx="11914286" cy="4495238"/>
          </a:xfrm>
          <a:prstGeom prst="rect">
            <a:avLst/>
          </a:prstGeom>
        </p:spPr>
      </p:pic>
      <p:sp>
        <p:nvSpPr>
          <p:cNvPr id="2" name="Title 1">
            <a:extLst>
              <a:ext uri="{FF2B5EF4-FFF2-40B4-BE49-F238E27FC236}">
                <a16:creationId xmlns:a16="http://schemas.microsoft.com/office/drawing/2014/main" id="{B080CB94-1EAC-4A59-A367-2F3914D33FF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39233B7-08E3-4E41-9A94-32583389D6B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96967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A342-E1C3-4FCF-8533-C078D2287F1A}"/>
              </a:ext>
            </a:extLst>
          </p:cNvPr>
          <p:cNvSpPr>
            <a:spLocks noGrp="1"/>
          </p:cNvSpPr>
          <p:nvPr>
            <p:ph type="title"/>
          </p:nvPr>
        </p:nvSpPr>
        <p:spPr/>
        <p:txBody>
          <a:bodyPr/>
          <a:lstStyle/>
          <a:p>
            <a:r>
              <a:rPr lang="en-US" b="1" dirty="0"/>
              <a:t>DLC Fast Facts:</a:t>
            </a:r>
          </a:p>
        </p:txBody>
      </p:sp>
      <p:sp>
        <p:nvSpPr>
          <p:cNvPr id="3" name="Content Placeholder 2">
            <a:extLst>
              <a:ext uri="{FF2B5EF4-FFF2-40B4-BE49-F238E27FC236}">
                <a16:creationId xmlns:a16="http://schemas.microsoft.com/office/drawing/2014/main" id="{2BF32FAB-2AC7-4EEE-B067-A385955BF04F}"/>
              </a:ext>
            </a:extLst>
          </p:cNvPr>
          <p:cNvSpPr>
            <a:spLocks noGrp="1"/>
          </p:cNvSpPr>
          <p:nvPr>
            <p:ph idx="1"/>
          </p:nvPr>
        </p:nvSpPr>
        <p:spPr>
          <a:xfrm>
            <a:off x="838200" y="1468073"/>
            <a:ext cx="10515600" cy="4708890"/>
          </a:xfrm>
        </p:spPr>
        <p:txBody>
          <a:bodyPr>
            <a:normAutofit/>
          </a:bodyPr>
          <a:lstStyle/>
          <a:p>
            <a:pPr marL="457200" indent="-457200">
              <a:buFont typeface="Wingdings" panose="05000000000000000000" pitchFamily="2" charset="2"/>
              <a:buChar char="Ø"/>
            </a:pPr>
            <a:r>
              <a:rPr lang="en-US" dirty="0"/>
              <a:t>In conjunction with our Agency Partners the DLC operates 80 retail locations throughout Vermont</a:t>
            </a:r>
          </a:p>
          <a:p>
            <a:pPr>
              <a:buFont typeface="Wingdings" panose="05000000000000000000" pitchFamily="2" charset="2"/>
              <a:buChar char="Ø"/>
            </a:pPr>
            <a:r>
              <a:rPr lang="en-US" dirty="0"/>
              <a:t>  The Department operates a 30,000 ft</a:t>
            </a:r>
            <a:r>
              <a:rPr lang="en-US" baseline="30000" dirty="0"/>
              <a:t>2 </a:t>
            </a:r>
            <a:r>
              <a:rPr lang="en-US" dirty="0"/>
              <a:t>Distribution Center </a:t>
            </a:r>
          </a:p>
          <a:p>
            <a:pPr>
              <a:buFont typeface="Wingdings" panose="05000000000000000000" pitchFamily="2" charset="2"/>
              <a:buChar char="Ø"/>
            </a:pPr>
            <a:r>
              <a:rPr lang="en-US" dirty="0"/>
              <a:t>  The DC contains over 1700 SKUs</a:t>
            </a:r>
          </a:p>
          <a:p>
            <a:pPr>
              <a:buFont typeface="Wingdings" panose="05000000000000000000" pitchFamily="2" charset="2"/>
              <a:buChar char="Ø"/>
            </a:pPr>
            <a:r>
              <a:rPr lang="en-US" dirty="0"/>
              <a:t>  The Department owns and operates seven 28-foot delivery trucks</a:t>
            </a:r>
          </a:p>
          <a:p>
            <a:pPr>
              <a:buFont typeface="Wingdings" panose="05000000000000000000" pitchFamily="2" charset="2"/>
              <a:buChar char="Ø"/>
            </a:pPr>
            <a:r>
              <a:rPr lang="en-US" dirty="0"/>
              <a:t>  The Department offices and original DC were occupied in 1961</a:t>
            </a:r>
          </a:p>
          <a:p>
            <a:pPr>
              <a:buFont typeface="Wingdings" panose="05000000000000000000" pitchFamily="2" charset="2"/>
              <a:buChar char="Ø"/>
            </a:pPr>
            <a:r>
              <a:rPr lang="en-US" dirty="0"/>
              <a:t>  An addition was put onto the original DC in 1973</a:t>
            </a:r>
          </a:p>
          <a:p>
            <a:pPr>
              <a:buFont typeface="Wingdings" panose="05000000000000000000" pitchFamily="2" charset="2"/>
              <a:buChar char="Ø"/>
            </a:pPr>
            <a:r>
              <a:rPr lang="en-US" dirty="0"/>
              <a:t>  The Department issues 13,000 licenses and permits each year</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736593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8B122C-1293-43AB-8C96-D4FD86503D5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6CED240D-1498-4512-8C21-11DED017D0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3269"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49.jpeg">
            <a:extLst>
              <a:ext uri="{FF2B5EF4-FFF2-40B4-BE49-F238E27FC236}">
                <a16:creationId xmlns:a16="http://schemas.microsoft.com/office/drawing/2014/main" id="{E1491A1C-9112-4683-9423-34E008EC8E01}"/>
              </a:ext>
            </a:extLst>
          </p:cNvPr>
          <p:cNvPicPr/>
          <p:nvPr/>
        </p:nvPicPr>
        <p:blipFill>
          <a:blip r:embed="rId2" cstate="print"/>
          <a:stretch>
            <a:fillRect/>
          </a:stretch>
        </p:blipFill>
        <p:spPr>
          <a:xfrm>
            <a:off x="7658100" y="278550"/>
            <a:ext cx="4438649" cy="6408000"/>
          </a:xfrm>
          <a:prstGeom prst="rect">
            <a:avLst/>
          </a:prstGeom>
        </p:spPr>
      </p:pic>
      <p:sp>
        <p:nvSpPr>
          <p:cNvPr id="2" name="Title 1">
            <a:extLst>
              <a:ext uri="{FF2B5EF4-FFF2-40B4-BE49-F238E27FC236}">
                <a16:creationId xmlns:a16="http://schemas.microsoft.com/office/drawing/2014/main" id="{4B5EA342-E1C3-4FCF-8533-C078D2287F1A}"/>
              </a:ext>
            </a:extLst>
          </p:cNvPr>
          <p:cNvSpPr>
            <a:spLocks noGrp="1"/>
          </p:cNvSpPr>
          <p:nvPr>
            <p:ph type="title"/>
          </p:nvPr>
        </p:nvSpPr>
        <p:spPr>
          <a:xfrm>
            <a:off x="621103" y="184150"/>
            <a:ext cx="6607088" cy="911225"/>
          </a:xfrm>
        </p:spPr>
        <p:txBody>
          <a:bodyPr>
            <a:normAutofit fontScale="90000"/>
          </a:bodyPr>
          <a:lstStyle/>
          <a:p>
            <a:r>
              <a:rPr lang="en-US" b="1" dirty="0">
                <a:solidFill>
                  <a:schemeClr val="bg1"/>
                </a:solidFill>
              </a:rPr>
              <a:t>DLC 80 Agency Store Locations</a:t>
            </a:r>
          </a:p>
        </p:txBody>
      </p:sp>
      <p:sp>
        <p:nvSpPr>
          <p:cNvPr id="3" name="Content Placeholder 2">
            <a:extLst>
              <a:ext uri="{FF2B5EF4-FFF2-40B4-BE49-F238E27FC236}">
                <a16:creationId xmlns:a16="http://schemas.microsoft.com/office/drawing/2014/main" id="{2BF32FAB-2AC7-4EEE-B067-A385955BF04F}"/>
              </a:ext>
            </a:extLst>
          </p:cNvPr>
          <p:cNvSpPr>
            <a:spLocks noGrp="1"/>
          </p:cNvSpPr>
          <p:nvPr>
            <p:ph idx="1"/>
          </p:nvPr>
        </p:nvSpPr>
        <p:spPr>
          <a:xfrm>
            <a:off x="838200" y="1825625"/>
            <a:ext cx="6394641" cy="4351338"/>
          </a:xfrm>
        </p:spPr>
        <p:txBody>
          <a:bodyPr>
            <a:normAutofit/>
          </a:bodyPr>
          <a:lstStyle/>
          <a:p>
            <a:pPr>
              <a:buFont typeface="Wingdings" panose="05000000000000000000" pitchFamily="2" charset="2"/>
              <a:buChar char="Ø"/>
            </a:pPr>
            <a:endParaRPr lang="en-US" dirty="0">
              <a:solidFill>
                <a:schemeClr val="bg1"/>
              </a:solidFill>
            </a:endParaRPr>
          </a:p>
          <a:p>
            <a:pPr>
              <a:buFont typeface="Wingdings" panose="05000000000000000000" pitchFamily="2" charset="2"/>
              <a:buChar char="Ø"/>
            </a:pPr>
            <a:endParaRPr lang="en-US" dirty="0">
              <a:solidFill>
                <a:schemeClr val="bg1"/>
              </a:solidFill>
            </a:endParaRPr>
          </a:p>
        </p:txBody>
      </p:sp>
      <p:pic>
        <p:nvPicPr>
          <p:cNvPr id="9" name="Picture 8">
            <a:extLst>
              <a:ext uri="{FF2B5EF4-FFF2-40B4-BE49-F238E27FC236}">
                <a16:creationId xmlns:a16="http://schemas.microsoft.com/office/drawing/2014/main" id="{88DD0F96-8596-4DCF-89D9-A16BA0F12CB2}"/>
              </a:ext>
            </a:extLst>
          </p:cNvPr>
          <p:cNvPicPr>
            <a:picLocks noChangeAspect="1"/>
          </p:cNvPicPr>
          <p:nvPr/>
        </p:nvPicPr>
        <p:blipFill>
          <a:blip r:embed="rId3"/>
          <a:stretch>
            <a:fillRect/>
          </a:stretch>
        </p:blipFill>
        <p:spPr>
          <a:xfrm>
            <a:off x="1207697" y="948726"/>
            <a:ext cx="5075467" cy="2959610"/>
          </a:xfrm>
          <a:prstGeom prst="rect">
            <a:avLst/>
          </a:prstGeom>
        </p:spPr>
      </p:pic>
      <p:pic>
        <p:nvPicPr>
          <p:cNvPr id="10" name="Picture 9">
            <a:extLst>
              <a:ext uri="{FF2B5EF4-FFF2-40B4-BE49-F238E27FC236}">
                <a16:creationId xmlns:a16="http://schemas.microsoft.com/office/drawing/2014/main" id="{00AB4E7C-D385-4B44-9110-75259D24EE61}"/>
              </a:ext>
            </a:extLst>
          </p:cNvPr>
          <p:cNvPicPr>
            <a:picLocks noChangeAspect="1"/>
          </p:cNvPicPr>
          <p:nvPr/>
        </p:nvPicPr>
        <p:blipFill>
          <a:blip r:embed="rId4"/>
          <a:stretch>
            <a:fillRect/>
          </a:stretch>
        </p:blipFill>
        <p:spPr>
          <a:xfrm>
            <a:off x="1207696" y="3978532"/>
            <a:ext cx="5075467" cy="2708018"/>
          </a:xfrm>
          <a:prstGeom prst="rect">
            <a:avLst/>
          </a:prstGeom>
        </p:spPr>
      </p:pic>
    </p:spTree>
    <p:extLst>
      <p:ext uri="{BB962C8B-B14F-4D97-AF65-F5344CB8AC3E}">
        <p14:creationId xmlns:p14="http://schemas.microsoft.com/office/powerpoint/2010/main" val="140122040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A342-E1C3-4FCF-8533-C078D2287F1A}"/>
              </a:ext>
            </a:extLst>
          </p:cNvPr>
          <p:cNvSpPr>
            <a:spLocks noGrp="1"/>
          </p:cNvSpPr>
          <p:nvPr>
            <p:ph type="title"/>
          </p:nvPr>
        </p:nvSpPr>
        <p:spPr/>
        <p:txBody>
          <a:bodyPr/>
          <a:lstStyle/>
          <a:p>
            <a:r>
              <a:rPr lang="en-US" b="1" dirty="0"/>
              <a:t>DLC Fast Facts:</a:t>
            </a:r>
          </a:p>
        </p:txBody>
      </p:sp>
      <p:sp>
        <p:nvSpPr>
          <p:cNvPr id="3" name="Content Placeholder 2">
            <a:extLst>
              <a:ext uri="{FF2B5EF4-FFF2-40B4-BE49-F238E27FC236}">
                <a16:creationId xmlns:a16="http://schemas.microsoft.com/office/drawing/2014/main" id="{2BF32FAB-2AC7-4EEE-B067-A385955BF04F}"/>
              </a:ext>
            </a:extLst>
          </p:cNvPr>
          <p:cNvSpPr>
            <a:spLocks noGrp="1"/>
          </p:cNvSpPr>
          <p:nvPr>
            <p:ph idx="1"/>
          </p:nvPr>
        </p:nvSpPr>
        <p:spPr>
          <a:xfrm>
            <a:off x="838200" y="1373181"/>
            <a:ext cx="10515600" cy="5131135"/>
          </a:xfrm>
        </p:spPr>
        <p:txBody>
          <a:bodyPr>
            <a:normAutofit lnSpcReduction="10000"/>
          </a:bodyPr>
          <a:lstStyle/>
          <a:p>
            <a:pPr>
              <a:buFont typeface="Wingdings" panose="05000000000000000000" pitchFamily="2" charset="2"/>
              <a:buChar char="Ø"/>
            </a:pPr>
            <a:r>
              <a:rPr lang="en-US" dirty="0"/>
              <a:t> Department has a staff of 55 employees including:</a:t>
            </a:r>
          </a:p>
          <a:p>
            <a:pPr lvl="1"/>
            <a:r>
              <a:rPr lang="en-US" dirty="0"/>
              <a:t>50 Classified – 3 Exempt – 2 Limited Service</a:t>
            </a:r>
          </a:p>
          <a:p>
            <a:pPr lvl="1"/>
            <a:r>
              <a:rPr lang="en-US" dirty="0"/>
              <a:t>14 Certified LEOs who work in the Compliance &amp; Enforcement Division</a:t>
            </a:r>
          </a:p>
          <a:p>
            <a:pPr lvl="1"/>
            <a:r>
              <a:rPr lang="en-US" dirty="0"/>
              <a:t>15 Distribution Center Employees both product pickers and delivery drivers</a:t>
            </a:r>
          </a:p>
          <a:p>
            <a:pPr lvl="1"/>
            <a:r>
              <a:rPr lang="en-US" dirty="0"/>
              <a:t>  4 Retail Coordination Staff</a:t>
            </a:r>
          </a:p>
          <a:p>
            <a:pPr lvl="1"/>
            <a:r>
              <a:rPr lang="en-US" dirty="0"/>
              <a:t>  4 IT Staff who maintain our 80 retail locations &amp; DC systems</a:t>
            </a:r>
          </a:p>
          <a:p>
            <a:pPr lvl="1"/>
            <a:r>
              <a:rPr lang="en-US" dirty="0"/>
              <a:t>  4 Administrative Staff who assist with licensing, education and enforcement</a:t>
            </a:r>
          </a:p>
          <a:p>
            <a:pPr lvl="1"/>
            <a:r>
              <a:rPr lang="en-US" dirty="0"/>
              <a:t>  3 Business Office Staff</a:t>
            </a:r>
          </a:p>
          <a:p>
            <a:pPr lvl="1"/>
            <a:r>
              <a:rPr lang="en-US" dirty="0"/>
              <a:t>  2 Educators who both teach in-person and produce on-line training </a:t>
            </a:r>
          </a:p>
          <a:p>
            <a:pPr lvl="1"/>
            <a:r>
              <a:rPr lang="en-US" dirty="0"/>
              <a:t>  2 Purchasing Coordinators </a:t>
            </a:r>
          </a:p>
          <a:p>
            <a:pPr lvl="1"/>
            <a:r>
              <a:rPr lang="en-US" dirty="0"/>
              <a:t>  1 Director of Marketing</a:t>
            </a:r>
          </a:p>
          <a:p>
            <a:pPr lvl="1"/>
            <a:r>
              <a:rPr lang="en-US" dirty="0"/>
              <a:t>  1 Licensing Chief</a:t>
            </a:r>
          </a:p>
          <a:p>
            <a:pPr lvl="1"/>
            <a:r>
              <a:rPr lang="en-US" dirty="0"/>
              <a:t>  1 HR Staff</a:t>
            </a:r>
          </a:p>
          <a:p>
            <a:pPr lvl="1"/>
            <a:r>
              <a:rPr lang="en-US" dirty="0"/>
              <a:t>  A Commissioner and Deputy Commissioner </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02574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 descr="image001">
            <a:extLst>
              <a:ext uri="{FF2B5EF4-FFF2-40B4-BE49-F238E27FC236}">
                <a16:creationId xmlns:a16="http://schemas.microsoft.com/office/drawing/2014/main" id="{4248312F-79B4-45E0-A7A7-A62BB02DD5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49" r="3352" b="2"/>
          <a:stretch/>
        </p:blipFill>
        <p:spPr bwMode="auto">
          <a:xfrm>
            <a:off x="186689" y="1469186"/>
            <a:ext cx="5394960" cy="41811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5EA342-E1C3-4FCF-8533-C078D2287F1A}"/>
              </a:ext>
            </a:extLst>
          </p:cNvPr>
          <p:cNvSpPr>
            <a:spLocks noGrp="1"/>
          </p:cNvSpPr>
          <p:nvPr>
            <p:ph type="title"/>
          </p:nvPr>
        </p:nvSpPr>
        <p:spPr>
          <a:xfrm>
            <a:off x="838200" y="365125"/>
            <a:ext cx="10515600" cy="1325563"/>
          </a:xfrm>
        </p:spPr>
        <p:txBody>
          <a:bodyPr>
            <a:normAutofit/>
          </a:bodyPr>
          <a:lstStyle/>
          <a:p>
            <a:r>
              <a:rPr lang="en-US" b="1" dirty="0"/>
              <a:t>DLC Fast Facts:</a:t>
            </a:r>
          </a:p>
        </p:txBody>
      </p:sp>
      <p:sp>
        <p:nvSpPr>
          <p:cNvPr id="3" name="Content Placeholder 2">
            <a:extLst>
              <a:ext uri="{FF2B5EF4-FFF2-40B4-BE49-F238E27FC236}">
                <a16:creationId xmlns:a16="http://schemas.microsoft.com/office/drawing/2014/main" id="{2BF32FAB-2AC7-4EEE-B067-A385955BF04F}"/>
              </a:ext>
            </a:extLst>
          </p:cNvPr>
          <p:cNvSpPr>
            <a:spLocks noGrp="1"/>
          </p:cNvSpPr>
          <p:nvPr>
            <p:ph idx="1"/>
          </p:nvPr>
        </p:nvSpPr>
        <p:spPr>
          <a:xfrm>
            <a:off x="5705475" y="1276350"/>
            <a:ext cx="6299836" cy="5276849"/>
          </a:xfrm>
        </p:spPr>
        <p:txBody>
          <a:bodyPr>
            <a:normAutofit lnSpcReduction="10000"/>
          </a:bodyPr>
          <a:lstStyle/>
          <a:p>
            <a:pPr marL="396875" indent="-396875">
              <a:buFont typeface="Wingdings" panose="05000000000000000000" pitchFamily="2" charset="2"/>
              <a:buChar char="Ø"/>
            </a:pPr>
            <a:r>
              <a:rPr lang="en-US" dirty="0"/>
              <a:t>To prevent underage consumption the Department</a:t>
            </a:r>
          </a:p>
          <a:p>
            <a:pPr marL="517525" lvl="1" indent="-233363"/>
            <a:r>
              <a:rPr lang="en-US" dirty="0"/>
              <a:t>Conducts over 900 underage tobacco compliance checks each year</a:t>
            </a:r>
          </a:p>
          <a:p>
            <a:pPr marL="517525" lvl="1" indent="-233363"/>
            <a:r>
              <a:rPr lang="en-US" dirty="0"/>
              <a:t>Conducts over 500 underage alcohol compliance checks each year</a:t>
            </a:r>
          </a:p>
          <a:p>
            <a:pPr marL="517525" lvl="1" indent="-233363"/>
            <a:r>
              <a:rPr lang="en-US" dirty="0"/>
              <a:t>Received a grant to purchase ID verification equipment to identify and seize fake IDs and to prosecute those using these IDs</a:t>
            </a:r>
          </a:p>
          <a:p>
            <a:pPr marL="517525" lvl="1" indent="-233363"/>
            <a:r>
              <a:rPr lang="en-US" dirty="0"/>
              <a:t>Conducts targeted team ID enforcement events with licenses</a:t>
            </a:r>
          </a:p>
          <a:p>
            <a:pPr marL="396875" lvl="1" indent="-396875">
              <a:buFont typeface="Wingdings" panose="05000000000000000000" pitchFamily="2" charset="2"/>
              <a:buChar char="Ø"/>
            </a:pPr>
            <a:r>
              <a:rPr lang="en-US" sz="2800" dirty="0"/>
              <a:t>Educates gatekeeper of both tobacco and alcohol with over 8600 people </a:t>
            </a:r>
            <a:r>
              <a:rPr lang="en-US" sz="2800"/>
              <a:t>being trained </a:t>
            </a:r>
            <a:r>
              <a:rPr lang="en-US" sz="2800" dirty="0"/>
              <a:t>in 2016.</a:t>
            </a:r>
          </a:p>
          <a:p>
            <a:pPr>
              <a:buFont typeface="Wingdings" panose="05000000000000000000" pitchFamily="2" charset="2"/>
              <a:buChar char="Ø"/>
            </a:pPr>
            <a:endParaRPr lang="en-US" sz="1100" dirty="0"/>
          </a:p>
        </p:txBody>
      </p:sp>
    </p:spTree>
    <p:extLst>
      <p:ext uri="{BB962C8B-B14F-4D97-AF65-F5344CB8AC3E}">
        <p14:creationId xmlns:p14="http://schemas.microsoft.com/office/powerpoint/2010/main" val="238059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A342-E1C3-4FCF-8533-C078D2287F1A}"/>
              </a:ext>
            </a:extLst>
          </p:cNvPr>
          <p:cNvSpPr>
            <a:spLocks noGrp="1"/>
          </p:cNvSpPr>
          <p:nvPr>
            <p:ph type="title"/>
          </p:nvPr>
        </p:nvSpPr>
        <p:spPr/>
        <p:txBody>
          <a:bodyPr/>
          <a:lstStyle/>
          <a:p>
            <a:r>
              <a:rPr lang="en-US" b="1" dirty="0"/>
              <a:t>DLC Fast Facts:</a:t>
            </a:r>
          </a:p>
        </p:txBody>
      </p:sp>
      <p:sp>
        <p:nvSpPr>
          <p:cNvPr id="3" name="Content Placeholder 2">
            <a:extLst>
              <a:ext uri="{FF2B5EF4-FFF2-40B4-BE49-F238E27FC236}">
                <a16:creationId xmlns:a16="http://schemas.microsoft.com/office/drawing/2014/main" id="{2BF32FAB-2AC7-4EEE-B067-A385955BF04F}"/>
              </a:ext>
            </a:extLst>
          </p:cNvPr>
          <p:cNvSpPr>
            <a:spLocks noGrp="1"/>
          </p:cNvSpPr>
          <p:nvPr>
            <p:ph idx="1"/>
          </p:nvPr>
        </p:nvSpPr>
        <p:spPr>
          <a:xfrm>
            <a:off x="838200" y="1468073"/>
            <a:ext cx="10713440" cy="4708890"/>
          </a:xfrm>
        </p:spPr>
        <p:txBody>
          <a:bodyPr>
            <a:normAutofit lnSpcReduction="10000"/>
          </a:bodyPr>
          <a:lstStyle/>
          <a:p>
            <a:pPr marL="344488" indent="-344488">
              <a:buFont typeface="Wingdings" panose="05000000000000000000" pitchFamily="2" charset="2"/>
              <a:buChar char="Ø"/>
            </a:pPr>
            <a:r>
              <a:rPr lang="en-US" dirty="0"/>
              <a:t>The Department is fully Enterprise Funded – this means that no General Fund dollars are expended to pay for Departmental Operations</a:t>
            </a:r>
          </a:p>
          <a:p>
            <a:pPr>
              <a:buFont typeface="Wingdings" panose="05000000000000000000" pitchFamily="2" charset="2"/>
              <a:buChar char="Ø"/>
            </a:pPr>
            <a:r>
              <a:rPr lang="en-US" dirty="0"/>
              <a:t> In FY 2017 the Department had </a:t>
            </a:r>
          </a:p>
          <a:p>
            <a:pPr lvl="1"/>
            <a:r>
              <a:rPr lang="en-US" dirty="0"/>
              <a:t> </a:t>
            </a:r>
            <a:r>
              <a:rPr lang="en-US" sz="2800" dirty="0"/>
              <a:t>Gross Revenue of 	$86,960,000</a:t>
            </a:r>
          </a:p>
          <a:p>
            <a:pPr lvl="1"/>
            <a:r>
              <a:rPr lang="en-US" sz="2800" dirty="0"/>
              <a:t> Cost of Goods of 	$53,000,00</a:t>
            </a:r>
          </a:p>
          <a:p>
            <a:pPr lvl="1"/>
            <a:r>
              <a:rPr lang="en-US" sz="2800" dirty="0"/>
              <a:t> Operating Costs of 	$  7,935,000</a:t>
            </a:r>
          </a:p>
          <a:p>
            <a:pPr lvl="1"/>
            <a:r>
              <a:rPr lang="en-US" sz="2800" dirty="0"/>
              <a:t> Net Profit of 		$25,275,000</a:t>
            </a:r>
          </a:p>
          <a:p>
            <a:pPr>
              <a:buFont typeface="Wingdings" panose="05000000000000000000" pitchFamily="2" charset="2"/>
              <a:buChar char="Ø"/>
            </a:pPr>
            <a:r>
              <a:rPr lang="en-US" dirty="0"/>
              <a:t> All Department profits are contributed to the State General Fund</a:t>
            </a:r>
          </a:p>
          <a:p>
            <a:pPr marL="344488" indent="-344488">
              <a:buFont typeface="Wingdings" panose="05000000000000000000" pitchFamily="2" charset="2"/>
              <a:buChar char="Ø"/>
            </a:pPr>
            <a:r>
              <a:rPr lang="en-US" dirty="0"/>
              <a:t>Since 2000 the DLC has contributed over </a:t>
            </a:r>
            <a:r>
              <a:rPr lang="en-US" b="1" dirty="0"/>
              <a:t>$300,000,000 </a:t>
            </a:r>
            <a:r>
              <a:rPr lang="en-US" dirty="0"/>
              <a:t>to the State  General Fund </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43579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8CC8-4A51-4F06-82AA-CA9C58BA8C53}"/>
              </a:ext>
            </a:extLst>
          </p:cNvPr>
          <p:cNvSpPr>
            <a:spLocks noGrp="1"/>
          </p:cNvSpPr>
          <p:nvPr>
            <p:ph type="title"/>
          </p:nvPr>
        </p:nvSpPr>
        <p:spPr>
          <a:xfrm>
            <a:off x="5172074" y="1181819"/>
            <a:ext cx="6800201" cy="5451894"/>
          </a:xfrm>
        </p:spPr>
        <p:txBody>
          <a:bodyPr vert="horz" lIns="91440" tIns="45720" rIns="91440" bIns="45720" rtlCol="0" anchor="b">
            <a:noAutofit/>
          </a:bodyPr>
          <a:lstStyle/>
          <a:p>
            <a:r>
              <a:rPr lang="en-US" sz="3200" dirty="0"/>
              <a:t>“</a:t>
            </a:r>
            <a:r>
              <a:rPr lang="en-US" sz="3000" dirty="0"/>
              <a:t>Tonight, a minute after twelve, a new nation will be born. </a:t>
            </a:r>
            <a:r>
              <a:rPr lang="en-US" sz="3000" i="1" dirty="0"/>
              <a:t>The drinking devil is writing his will. An Era of new ideas and clean manners starts. The ghettos will soon be part of the past. All jails and prisons will be empty; we’ll transform them into barns and factories. All men will walk upright once more, all women will smile and all children will laugh. The gates to Hell will shut forever. </a:t>
            </a:r>
            <a:r>
              <a:rPr lang="en-US" sz="3000" dirty="0"/>
              <a:t>“These were the words Minnesota Republican Senator, Andrew Volstead, used to announce the beginning of the Dry Law.</a:t>
            </a:r>
            <a:endParaRPr lang="en-US" sz="3000" b="1" dirty="0"/>
          </a:p>
        </p:txBody>
      </p:sp>
      <p:pic>
        <p:nvPicPr>
          <p:cNvPr id="3" name="Picture 2">
            <a:extLst>
              <a:ext uri="{FF2B5EF4-FFF2-40B4-BE49-F238E27FC236}">
                <a16:creationId xmlns:a16="http://schemas.microsoft.com/office/drawing/2014/main" id="{5E72E749-4060-49F8-A036-9C0106CBB609}"/>
              </a:ext>
            </a:extLst>
          </p:cNvPr>
          <p:cNvPicPr>
            <a:picLocks noChangeAspect="1"/>
          </p:cNvPicPr>
          <p:nvPr/>
        </p:nvPicPr>
        <p:blipFill>
          <a:blip r:embed="rId2"/>
          <a:stretch>
            <a:fillRect/>
          </a:stretch>
        </p:blipFill>
        <p:spPr>
          <a:xfrm>
            <a:off x="197330" y="323851"/>
            <a:ext cx="4857750" cy="6372224"/>
          </a:xfrm>
          <a:prstGeom prst="rect">
            <a:avLst/>
          </a:prstGeom>
        </p:spPr>
      </p:pic>
      <p:sp>
        <p:nvSpPr>
          <p:cNvPr id="5" name="TextBox 4">
            <a:extLst>
              <a:ext uri="{FF2B5EF4-FFF2-40B4-BE49-F238E27FC236}">
                <a16:creationId xmlns:a16="http://schemas.microsoft.com/office/drawing/2014/main" id="{29D4590D-5DF7-4761-AD1A-79E058EE71B1}"/>
              </a:ext>
            </a:extLst>
          </p:cNvPr>
          <p:cNvSpPr txBox="1"/>
          <p:nvPr/>
        </p:nvSpPr>
        <p:spPr>
          <a:xfrm>
            <a:off x="5172075" y="409575"/>
            <a:ext cx="6410325" cy="584775"/>
          </a:xfrm>
          <a:prstGeom prst="rect">
            <a:avLst/>
          </a:prstGeom>
          <a:noFill/>
        </p:spPr>
        <p:txBody>
          <a:bodyPr wrap="square" rtlCol="0">
            <a:spAutoFit/>
          </a:bodyPr>
          <a:lstStyle/>
          <a:p>
            <a:pPr algn="ctr"/>
            <a:r>
              <a:rPr lang="en-US" sz="3200" b="1" dirty="0"/>
              <a:t>1919 Start of National Prohibition</a:t>
            </a:r>
          </a:p>
        </p:txBody>
      </p:sp>
    </p:spTree>
    <p:extLst>
      <p:ext uri="{BB962C8B-B14F-4D97-AF65-F5344CB8AC3E}">
        <p14:creationId xmlns:p14="http://schemas.microsoft.com/office/powerpoint/2010/main" val="14663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8CC8-4A51-4F06-82AA-CA9C58BA8C53}"/>
              </a:ext>
            </a:extLst>
          </p:cNvPr>
          <p:cNvSpPr>
            <a:spLocks noGrp="1"/>
          </p:cNvSpPr>
          <p:nvPr>
            <p:ph type="title"/>
          </p:nvPr>
        </p:nvSpPr>
        <p:spPr>
          <a:xfrm>
            <a:off x="5055080" y="1440612"/>
            <a:ext cx="6917196" cy="2182482"/>
          </a:xfrm>
        </p:spPr>
        <p:txBody>
          <a:bodyPr vert="horz" lIns="91440" tIns="45720" rIns="91440" bIns="45720" rtlCol="0" anchor="b">
            <a:normAutofit/>
          </a:bodyPr>
          <a:lstStyle/>
          <a:p>
            <a:r>
              <a:rPr lang="en-US" b="1" dirty="0"/>
              <a:t>The Originators of the Control State Model for the Sale of a Controlled Substance</a:t>
            </a:r>
          </a:p>
        </p:txBody>
      </p:sp>
      <p:pic>
        <p:nvPicPr>
          <p:cNvPr id="6" name="Content Placeholder 5" descr="A picture containing text&#10;&#10;Description generated with high confidence">
            <a:extLst>
              <a:ext uri="{FF2B5EF4-FFF2-40B4-BE49-F238E27FC236}">
                <a16:creationId xmlns:a16="http://schemas.microsoft.com/office/drawing/2014/main" id="{EDF7AE9A-083B-40AA-B7E5-2B9394FD35BD}"/>
              </a:ext>
            </a:extLst>
          </p:cNvPr>
          <p:cNvPicPr>
            <a:picLocks noGrp="1" noChangeAspect="1"/>
          </p:cNvPicPr>
          <p:nvPr>
            <p:ph idx="1"/>
          </p:nvPr>
        </p:nvPicPr>
        <p:blipFill rotWithShape="1">
          <a:blip r:embed="rId2"/>
          <a:srcRect b="2762"/>
          <a:stretch/>
        </p:blipFill>
        <p:spPr>
          <a:xfrm>
            <a:off x="-1" y="-16778"/>
            <a:ext cx="4962525" cy="6874778"/>
          </a:xfrm>
          <a:prstGeom prst="rect">
            <a:avLst/>
          </a:prstGeom>
        </p:spPr>
      </p:pic>
    </p:spTree>
    <p:extLst>
      <p:ext uri="{BB962C8B-B14F-4D97-AF65-F5344CB8AC3E}">
        <p14:creationId xmlns:p14="http://schemas.microsoft.com/office/powerpoint/2010/main" val="37470694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463</TotalTime>
  <Words>1029</Words>
  <Application>Microsoft Office PowerPoint</Application>
  <PresentationFormat>Widescreen</PresentationFormat>
  <Paragraphs>99</Paragraphs>
  <Slides>24</Slides>
  <Notes>0</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Palatino Linotype</vt:lpstr>
      <vt:lpstr>Wingdings</vt:lpstr>
      <vt:lpstr>Office Theme</vt:lpstr>
      <vt:lpstr>PowerPoint Presentation</vt:lpstr>
      <vt:lpstr>Department of Liquor Control Mission</vt:lpstr>
      <vt:lpstr>DLC Fast Facts:</vt:lpstr>
      <vt:lpstr>DLC 80 Agency Store Locations</vt:lpstr>
      <vt:lpstr>DLC Fast Facts:</vt:lpstr>
      <vt:lpstr>DLC Fast Facts:</vt:lpstr>
      <vt:lpstr>DLC Fast Facts:</vt:lpstr>
      <vt:lpstr>“Tonight, a minute after twelve, a new nation will be born. The drinking devil is writing his will. An Era of new ideas and clean manners starts. The ghettos will soon be part of the past. All jails and prisons will be empty; we’ll transform them into barns and factories. All men will walk upright once more, all women will smile and all children will laugh. The gates to Hell will shut forever. “These were the words Minnesota Republican Senator, Andrew Volstead, used to announce the beginning of the Dry Law.</vt:lpstr>
      <vt:lpstr>The Originators of the Control State Model for the Sale of a Controlled Substance</vt:lpstr>
      <vt:lpstr>PowerPoint Presentation</vt:lpstr>
      <vt:lpstr>PowerPoint Presentation</vt:lpstr>
      <vt:lpstr>Rand Study Found Vermonters spend between $125 and $225 million per year on cannabis  </vt:lpstr>
      <vt:lpstr>Benefits of the Control State Model</vt:lpstr>
      <vt:lpstr>Open Market Model Issues</vt:lpstr>
      <vt:lpstr>Benefits of the Control State Model</vt:lpstr>
      <vt:lpstr>Benefits of the Control State Model</vt:lpstr>
      <vt:lpstr>Benefits of the Control State Model</vt:lpstr>
      <vt:lpstr>Benefits of the Control State Model</vt:lpstr>
      <vt:lpstr>Questions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State Model for Sale of a Controlled Substance</dc:title>
  <dc:creator>Kessler, Gary</dc:creator>
  <cp:lastModifiedBy>Cleary, Ellen</cp:lastModifiedBy>
  <cp:revision>41</cp:revision>
  <dcterms:created xsi:type="dcterms:W3CDTF">2017-10-24T19:13:47Z</dcterms:created>
  <dcterms:modified xsi:type="dcterms:W3CDTF">2017-10-26T15:55:56Z</dcterms:modified>
</cp:coreProperties>
</file>