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62" r:id="rId6"/>
    <p:sldId id="265" r:id="rId7"/>
    <p:sldId id="275" r:id="rId8"/>
    <p:sldId id="276" r:id="rId9"/>
    <p:sldId id="274" r:id="rId10"/>
    <p:sldId id="266" r:id="rId11"/>
    <p:sldId id="277" r:id="rId12"/>
    <p:sldId id="278" r:id="rId13"/>
    <p:sldId id="279" r:id="rId14"/>
    <p:sldId id="280" r:id="rId15"/>
    <p:sldId id="268" r:id="rId16"/>
    <p:sldId id="269" r:id="rId17"/>
    <p:sldId id="270" r:id="rId18"/>
    <p:sldId id="271" r:id="rId19"/>
    <p:sldId id="272" r:id="rId20"/>
    <p:sldId id="273"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61" y="5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F05AC-27E9-4CE4-B3F1-87180BC68C2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25228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05AC-27E9-4CE4-B3F1-87180BC68C2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29949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05AC-27E9-4CE4-B3F1-87180BC68C2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265689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F05AC-27E9-4CE4-B3F1-87180BC68C2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299277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F05AC-27E9-4CE4-B3F1-87180BC68C2E}"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90905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F05AC-27E9-4CE4-B3F1-87180BC68C2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325301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F05AC-27E9-4CE4-B3F1-87180BC68C2E}"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28206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F05AC-27E9-4CE4-B3F1-87180BC68C2E}"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415371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F05AC-27E9-4CE4-B3F1-87180BC68C2E}"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11229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F05AC-27E9-4CE4-B3F1-87180BC68C2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362367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F05AC-27E9-4CE4-B3F1-87180BC68C2E}"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AA0E2-5011-442F-B55B-0C126CC0B181}" type="slidenum">
              <a:rPr lang="en-US" smtClean="0"/>
              <a:t>‹#›</a:t>
            </a:fld>
            <a:endParaRPr lang="en-US"/>
          </a:p>
        </p:txBody>
      </p:sp>
    </p:spTree>
    <p:extLst>
      <p:ext uri="{BB962C8B-B14F-4D97-AF65-F5344CB8AC3E}">
        <p14:creationId xmlns:p14="http://schemas.microsoft.com/office/powerpoint/2010/main" val="3479085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F05AC-27E9-4CE4-B3F1-87180BC68C2E}" type="datetimeFigureOut">
              <a:rPr lang="en-US" smtClean="0"/>
              <a:t>9/27/2017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AA0E2-5011-442F-B55B-0C126CC0B181}" type="slidenum">
              <a:rPr lang="en-US" smtClean="0"/>
              <a:t>‹#›</a:t>
            </a:fld>
            <a:endParaRPr lang="en-US"/>
          </a:p>
        </p:txBody>
      </p:sp>
    </p:spTree>
    <p:extLst>
      <p:ext uri="{BB962C8B-B14F-4D97-AF65-F5344CB8AC3E}">
        <p14:creationId xmlns:p14="http://schemas.microsoft.com/office/powerpoint/2010/main" val="97751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rmAutofit fontScale="90000"/>
          </a:bodyPr>
          <a:lstStyle/>
          <a:p>
            <a:r>
              <a:rPr lang="en-US" dirty="0" smtClean="0"/>
              <a:t>A Ridiculously Brief Overview of Recent Marijuana Legislation </a:t>
            </a:r>
            <a:br>
              <a:rPr lang="en-US" dirty="0" smtClean="0"/>
            </a:br>
            <a:r>
              <a:rPr lang="en-US" dirty="0" smtClean="0"/>
              <a:t>in Vermont </a:t>
            </a:r>
            <a:endParaRPr lang="en-US" dirty="0"/>
          </a:p>
        </p:txBody>
      </p:sp>
      <p:sp>
        <p:nvSpPr>
          <p:cNvPr id="3" name="Subtitle 2"/>
          <p:cNvSpPr>
            <a:spLocks noGrp="1"/>
          </p:cNvSpPr>
          <p:nvPr>
            <p:ph type="subTitle" idx="1"/>
          </p:nvPr>
        </p:nvSpPr>
        <p:spPr>
          <a:xfrm>
            <a:off x="1371600" y="4267200"/>
            <a:ext cx="6400800" cy="1371600"/>
          </a:xfrm>
        </p:spPr>
        <p:txBody>
          <a:bodyPr>
            <a:normAutofit/>
          </a:bodyPr>
          <a:lstStyle/>
          <a:p>
            <a:r>
              <a:rPr lang="en-US" sz="2400" dirty="0" smtClean="0"/>
              <a:t>Michele Childs, Esq.</a:t>
            </a:r>
          </a:p>
          <a:p>
            <a:r>
              <a:rPr lang="en-US" sz="2400" dirty="0" smtClean="0"/>
              <a:t>Vermont Office of Legislative Council</a:t>
            </a:r>
          </a:p>
          <a:p>
            <a:r>
              <a:rPr lang="en-US" sz="2400" dirty="0" smtClean="0"/>
              <a:t>September 28, 2017</a:t>
            </a:r>
            <a:endParaRPr lang="en-US" sz="2400" dirty="0"/>
          </a:p>
        </p:txBody>
      </p:sp>
    </p:spTree>
    <p:extLst>
      <p:ext uri="{BB962C8B-B14F-4D97-AF65-F5344CB8AC3E}">
        <p14:creationId xmlns:p14="http://schemas.microsoft.com/office/powerpoint/2010/main" val="177069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810000"/>
            <a:ext cx="8229600" cy="2316163"/>
          </a:xfrm>
        </p:spPr>
        <p:txBody>
          <a:bodyPr>
            <a:normAutofit fontScale="92500" lnSpcReduction="10000"/>
          </a:bodyPr>
          <a:lstStyle/>
          <a:p>
            <a:pPr marL="0" indent="0">
              <a:buNone/>
            </a:pPr>
            <a:r>
              <a:rPr lang="en-US" sz="2400" dirty="0" smtClean="0"/>
              <a:t>In the House, </a:t>
            </a:r>
            <a:r>
              <a:rPr lang="en-US" sz="2400" dirty="0" smtClean="0"/>
              <a:t>S.241 was </a:t>
            </a:r>
            <a:r>
              <a:rPr lang="en-US" sz="2400" dirty="0" smtClean="0"/>
              <a:t>first referred to the Committee on Judiciary, which stripped most of the bill, leaving provisions on removing penalties for 21+ possession of an ounce or less of marijuana, prevention and highway safety, and creating a study commission.  The bill advanced to Ways and Means which added a provision allowing “</a:t>
            </a:r>
            <a:r>
              <a:rPr lang="en-US" sz="2400" dirty="0" err="1" smtClean="0"/>
              <a:t>homegrow</a:t>
            </a:r>
            <a:r>
              <a:rPr lang="en-US" sz="2400" dirty="0" smtClean="0"/>
              <a:t> ”with the purchase of a permit.  The bill continued on to Appropriations where the bill died.  </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457200"/>
            <a:ext cx="5715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666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sz="3600" dirty="0" smtClean="0"/>
              <a:t>Joint Legislative Justice Oversight </a:t>
            </a:r>
            <a:br>
              <a:rPr lang="en-US" sz="3600" dirty="0" smtClean="0"/>
            </a:br>
            <a:r>
              <a:rPr lang="en-US" sz="3600" dirty="0" smtClean="0"/>
              <a:t>Committee Meetings</a:t>
            </a:r>
            <a:r>
              <a:rPr lang="en-US" sz="2400" dirty="0" smtClean="0"/>
              <a:t/>
            </a:r>
            <a:br>
              <a:rPr lang="en-US" sz="2400" dirty="0" smtClean="0"/>
            </a:br>
            <a:r>
              <a:rPr lang="en-US" sz="2000" dirty="0" smtClean="0"/>
              <a:t>Fall, 2016</a:t>
            </a:r>
            <a:endParaRPr lang="en-US" sz="2400" dirty="0"/>
          </a:p>
        </p:txBody>
      </p:sp>
      <p:sp>
        <p:nvSpPr>
          <p:cNvPr id="3" name="Content Placeholder 2"/>
          <p:cNvSpPr>
            <a:spLocks noGrp="1"/>
          </p:cNvSpPr>
          <p:nvPr>
            <p:ph idx="1"/>
          </p:nvPr>
        </p:nvSpPr>
        <p:spPr>
          <a:xfrm>
            <a:off x="457200" y="1981200"/>
            <a:ext cx="8229600" cy="4144963"/>
          </a:xfrm>
        </p:spPr>
        <p:txBody>
          <a:bodyPr>
            <a:normAutofit lnSpcReduction="10000"/>
          </a:bodyPr>
          <a:lstStyle/>
          <a:p>
            <a:r>
              <a:rPr lang="en-US" sz="2100" dirty="0" smtClean="0"/>
              <a:t>Request from Sen. Sears and Rep. Grad to hold additional six meetings of the </a:t>
            </a:r>
            <a:r>
              <a:rPr lang="en-US" sz="2100" dirty="0"/>
              <a:t>Joint Committee on Justice Oversight </a:t>
            </a:r>
            <a:r>
              <a:rPr lang="en-US" sz="2100" dirty="0" smtClean="0"/>
              <a:t>during </a:t>
            </a:r>
            <a:r>
              <a:rPr lang="en-US" sz="2100" dirty="0"/>
              <a:t>adjournment for </a:t>
            </a:r>
            <a:r>
              <a:rPr lang="en-US" sz="2100" dirty="0" smtClean="0"/>
              <a:t> </a:t>
            </a:r>
            <a:r>
              <a:rPr lang="en-US" sz="2100" dirty="0"/>
              <a:t>the purpose of examining legalization and regulation of marijuana.  </a:t>
            </a:r>
          </a:p>
          <a:p>
            <a:pPr marL="0" indent="0">
              <a:buNone/>
            </a:pPr>
            <a:r>
              <a:rPr lang="en-US" sz="2100" dirty="0"/>
              <a:t> </a:t>
            </a:r>
          </a:p>
          <a:p>
            <a:r>
              <a:rPr lang="en-US" sz="2100" dirty="0" smtClean="0"/>
              <a:t>“These </a:t>
            </a:r>
            <a:r>
              <a:rPr lang="en-US" sz="2100" dirty="0"/>
              <a:t>issues are clearly important to Vermonters and we would like to continue the conversation in hopes of developing a modern approach to marijuana policy that reflects the values, culture, and scale of Vermont.  Our goal will be to develop a comprehensive approach to marijuana that addresses prevention and education for youth, possession and cultivation for adults 21 years of age or older, and a regulatory and revenue system for an adult-use marijuana market that, when compared to the current illegal marijuana market, increases public safety and reduces harm to public health</a:t>
            </a:r>
            <a:r>
              <a:rPr lang="en-US" sz="2100" dirty="0" smtClean="0"/>
              <a:t>.”</a:t>
            </a:r>
          </a:p>
          <a:p>
            <a:endParaRPr lang="en-US" sz="2100" dirty="0"/>
          </a:p>
          <a:p>
            <a:endParaRPr lang="en-US" sz="2800" dirty="0"/>
          </a:p>
        </p:txBody>
      </p:sp>
    </p:spTree>
    <p:extLst>
      <p:ext uri="{BB962C8B-B14F-4D97-AF65-F5344CB8AC3E}">
        <p14:creationId xmlns:p14="http://schemas.microsoft.com/office/powerpoint/2010/main" val="380803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Letter to Vermont’s Congressional Delegation</a:t>
            </a:r>
            <a:endParaRPr lang="en-US" sz="3600" dirty="0"/>
          </a:p>
        </p:txBody>
      </p:sp>
      <p:sp>
        <p:nvSpPr>
          <p:cNvPr id="3" name="Content Placeholder 2"/>
          <p:cNvSpPr>
            <a:spLocks noGrp="1"/>
          </p:cNvSpPr>
          <p:nvPr>
            <p:ph idx="1"/>
          </p:nvPr>
        </p:nvSpPr>
        <p:spPr>
          <a:xfrm>
            <a:off x="1066800" y="1600200"/>
            <a:ext cx="6858000" cy="4525963"/>
          </a:xfrm>
        </p:spPr>
        <p:txBody>
          <a:bodyPr>
            <a:normAutofit fontScale="92500"/>
          </a:bodyPr>
          <a:lstStyle/>
          <a:p>
            <a:pPr marL="0" indent="0">
              <a:buNone/>
            </a:pPr>
            <a:r>
              <a:rPr lang="en-US" sz="2600" i="1" dirty="0" smtClean="0"/>
              <a:t>“The </a:t>
            </a:r>
            <a:r>
              <a:rPr lang="en-US" sz="2600" i="1" dirty="0"/>
              <a:t>Justice Oversight Committee has voted unanimously to ask that you work toward amending federal law to allow states to set their own marijuana and hemp policies without federal interference, to restrict </a:t>
            </a:r>
            <a:r>
              <a:rPr lang="en-US" sz="2600" i="1" dirty="0" smtClean="0"/>
              <a:t>Department </a:t>
            </a:r>
            <a:r>
              <a:rPr lang="en-US" sz="2600" i="1" dirty="0"/>
              <a:t>of Justice </a:t>
            </a:r>
            <a:r>
              <a:rPr lang="en-US" sz="2600" i="1" dirty="0" smtClean="0"/>
              <a:t>funding used to </a:t>
            </a:r>
            <a:r>
              <a:rPr lang="en-US" sz="2600" i="1" dirty="0"/>
              <a:t>prevent states from implementing their own state laws that authorize the use, distribution, possession, or cultivation of marijuana for medical purposes, and urge the new administration not to undermine state marijuana and hemp policies that are otherwise in compliance with federal priorities previously outlined</a:t>
            </a:r>
            <a:r>
              <a:rPr lang="en-US" sz="2600" i="1" dirty="0" smtClean="0"/>
              <a:t>.”</a:t>
            </a:r>
            <a:endParaRPr lang="en-US" sz="2600" i="1" dirty="0"/>
          </a:p>
          <a:p>
            <a:endParaRPr lang="en-US" dirty="0"/>
          </a:p>
        </p:txBody>
      </p:sp>
    </p:spTree>
    <p:extLst>
      <p:ext uri="{BB962C8B-B14F-4D97-AF65-F5344CB8AC3E}">
        <p14:creationId xmlns:p14="http://schemas.microsoft.com/office/powerpoint/2010/main" val="44075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txBody>
          <a:bodyPr>
            <a:noAutofit/>
          </a:bodyPr>
          <a:lstStyle/>
          <a:p>
            <a:r>
              <a:rPr lang="en-US" sz="3200" dirty="0" smtClean="0"/>
              <a:t>Committee’s Recommendation</a:t>
            </a:r>
            <a:endParaRPr lang="en-US" sz="3200"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2000" i="1" dirty="0" smtClean="0"/>
              <a:t>The </a:t>
            </a:r>
            <a:r>
              <a:rPr lang="en-US" sz="2000" i="1" dirty="0"/>
              <a:t>Committee </a:t>
            </a:r>
            <a:r>
              <a:rPr lang="en-US" sz="2000" i="1" dirty="0" smtClean="0"/>
              <a:t>did not take “a </a:t>
            </a:r>
            <a:r>
              <a:rPr lang="en-US" sz="2000" i="1" dirty="0"/>
              <a:t>position on whether Vermont should legalize marijuana for adult use but </a:t>
            </a:r>
            <a:r>
              <a:rPr lang="en-US" sz="2000" i="1" dirty="0" smtClean="0"/>
              <a:t>[recommended] </a:t>
            </a:r>
            <a:r>
              <a:rPr lang="en-US" sz="2000" i="1" dirty="0"/>
              <a:t>that if the General Assembly does advance such a proposal, it should include a well-regulated commercial market that includes small cultivators, an allowance for adults 21 years of age or over to cultivate up to two mature and seven immature marijuana plants and the marijuana that is harvested from those plants, a strong education and prevention program aimed at youth under 25 years of age that is rolled out well in advance of any retail sales of marijuana, and a financing structure that covers all costs to the State related to legalization of marijuana while supporting a regulated market that can undercut the illegal market in hopes of moving illegal sales into the regulated market.  In consideration of these issues, the Committee recommends that the General Assembly pay close attention to any federal guidance coming from the new administration and keep in contact with other states that have legalized marijuana or are considering legalizing marijuana to keep abreast of the latest policy, practices, and challenges</a:t>
            </a:r>
            <a:r>
              <a:rPr lang="en-US" sz="2000" i="1" dirty="0" smtClean="0"/>
              <a:t>.”</a:t>
            </a:r>
            <a:endParaRPr lang="en-US" sz="2000" i="1" dirty="0"/>
          </a:p>
          <a:p>
            <a:endParaRPr lang="en-US" sz="2000" dirty="0"/>
          </a:p>
        </p:txBody>
      </p:sp>
    </p:spTree>
    <p:extLst>
      <p:ext uri="{BB962C8B-B14F-4D97-AF65-F5344CB8AC3E}">
        <p14:creationId xmlns:p14="http://schemas.microsoft.com/office/powerpoint/2010/main" val="409999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4460052"/>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81200" y="2397949"/>
            <a:ext cx="5105400" cy="1902059"/>
          </a:xfrm>
          <a:prstGeom prst="rect">
            <a:avLst/>
          </a:prstGeom>
        </p:spPr>
        <p:txBody>
          <a:bodyPr wrap="square">
            <a:spAutoFit/>
          </a:bodyPr>
          <a:lstStyle/>
          <a:p>
            <a:pPr lvl="0" algn="ctr">
              <a:spcBef>
                <a:spcPct val="20000"/>
              </a:spcBef>
              <a:defRPr/>
            </a:pPr>
            <a:r>
              <a:rPr lang="en-US" sz="2800" b="1" dirty="0" smtClean="0">
                <a:solidFill>
                  <a:prstClr val="black">
                    <a:tint val="75000"/>
                  </a:prstClr>
                </a:solidFill>
              </a:rPr>
              <a:t>S.14 (Act </a:t>
            </a:r>
            <a:r>
              <a:rPr lang="en-US" sz="2800" b="1" dirty="0">
                <a:solidFill>
                  <a:prstClr val="black">
                    <a:tint val="75000"/>
                  </a:prstClr>
                </a:solidFill>
              </a:rPr>
              <a:t>N</a:t>
            </a:r>
            <a:r>
              <a:rPr lang="en-US" sz="2800" b="1" dirty="0" smtClean="0">
                <a:solidFill>
                  <a:prstClr val="black">
                    <a:tint val="75000"/>
                  </a:prstClr>
                </a:solidFill>
              </a:rPr>
              <a:t>o. 168)</a:t>
            </a:r>
          </a:p>
          <a:p>
            <a:pPr lvl="0" algn="ctr">
              <a:spcBef>
                <a:spcPct val="20000"/>
              </a:spcBef>
              <a:defRPr/>
            </a:pPr>
            <a:r>
              <a:rPr lang="en-US" sz="2800" b="1" dirty="0" smtClean="0">
                <a:solidFill>
                  <a:prstClr val="black">
                    <a:tint val="75000"/>
                  </a:prstClr>
                </a:solidFill>
              </a:rPr>
              <a:t>An </a:t>
            </a:r>
            <a:r>
              <a:rPr lang="en-US" sz="2800" b="1" dirty="0">
                <a:solidFill>
                  <a:prstClr val="black">
                    <a:tint val="75000"/>
                  </a:prstClr>
                </a:solidFill>
              </a:rPr>
              <a:t>act relating to amendments to the marijuana for medical symptom use statutes</a:t>
            </a:r>
            <a:endParaRPr lang="en-US" sz="2800" dirty="0">
              <a:solidFill>
                <a:prstClr val="black">
                  <a:tint val="75000"/>
                </a:prstClr>
              </a:solidFill>
            </a:endParaRPr>
          </a:p>
        </p:txBody>
      </p:sp>
    </p:spTree>
    <p:extLst>
      <p:ext uri="{BB962C8B-B14F-4D97-AF65-F5344CB8AC3E}">
        <p14:creationId xmlns:p14="http://schemas.microsoft.com/office/powerpoint/2010/main" val="122551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751" y="2057400"/>
            <a:ext cx="5603449" cy="1470025"/>
          </a:xfrm>
        </p:spPr>
        <p:txBody>
          <a:bodyPr/>
          <a:lstStyle/>
          <a:p>
            <a:endParaRPr lang="en-US" dirty="0"/>
          </a:p>
        </p:txBody>
      </p:sp>
      <p:sp>
        <p:nvSpPr>
          <p:cNvPr id="3" name="Subtitle 2"/>
          <p:cNvSpPr>
            <a:spLocks noGrp="1"/>
          </p:cNvSpPr>
          <p:nvPr>
            <p:ph type="subTitle" idx="1"/>
          </p:nvPr>
        </p:nvSpPr>
        <p:spPr>
          <a:xfrm>
            <a:off x="1371600" y="5029200"/>
            <a:ext cx="6400800" cy="1295400"/>
          </a:xfrm>
        </p:spPr>
        <p:txBody>
          <a:bodyPr>
            <a:normAutofit/>
          </a:bodyPr>
          <a:lstStyle/>
          <a:p>
            <a:r>
              <a:rPr lang="en-US" dirty="0" smtClean="0"/>
              <a:t>2017–2018 Legislative Session</a:t>
            </a:r>
          </a:p>
          <a:p>
            <a:r>
              <a:rPr lang="en-US" dirty="0" smtClean="0"/>
              <a:t>S.22, H.167, H.170, H.490, H.511</a:t>
            </a:r>
          </a:p>
          <a:p>
            <a:endParaRPr lang="en-U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5836535" cy="434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72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u="sng" dirty="0">
                <a:solidFill>
                  <a:prstClr val="black"/>
                </a:solidFill>
              </a:rPr>
              <a:t>H.490, An act relating to the regulation of commercial cultivation and sale of marijuana</a:t>
            </a:r>
            <a:endParaRPr lang="en-US" dirty="0"/>
          </a:p>
        </p:txBody>
      </p:sp>
      <p:sp>
        <p:nvSpPr>
          <p:cNvPr id="3" name="Content Placeholder 2"/>
          <p:cNvSpPr>
            <a:spLocks noGrp="1"/>
          </p:cNvSpPr>
          <p:nvPr>
            <p:ph idx="1"/>
          </p:nvPr>
        </p:nvSpPr>
        <p:spPr>
          <a:xfrm>
            <a:off x="457200" y="1981200"/>
            <a:ext cx="8229600" cy="4144963"/>
          </a:xfrm>
        </p:spPr>
        <p:txBody>
          <a:bodyPr/>
          <a:lstStyle/>
          <a:p>
            <a:pPr lvl="0" fontAlgn="base">
              <a:spcAft>
                <a:spcPct val="0"/>
              </a:spcAft>
              <a:buFont typeface="Arial" charset="0"/>
              <a:buChar char="•"/>
              <a:defRPr/>
            </a:pPr>
            <a:r>
              <a:rPr lang="en-US" sz="2800" dirty="0">
                <a:solidFill>
                  <a:prstClr val="black"/>
                </a:solidFill>
              </a:rPr>
              <a:t>Substantially similar to S.241 of 2016</a:t>
            </a:r>
          </a:p>
          <a:p>
            <a:pPr lvl="0" fontAlgn="base">
              <a:spcAft>
                <a:spcPct val="0"/>
              </a:spcAft>
              <a:buFont typeface="Arial" charset="0"/>
              <a:buChar char="•"/>
              <a:defRPr/>
            </a:pPr>
            <a:endParaRPr lang="en-US" sz="2800" dirty="0">
              <a:solidFill>
                <a:prstClr val="black"/>
              </a:solidFill>
            </a:endParaRPr>
          </a:p>
          <a:p>
            <a:pPr lvl="0" fontAlgn="base">
              <a:spcAft>
                <a:spcPct val="0"/>
              </a:spcAft>
              <a:buFont typeface="Arial" charset="0"/>
              <a:buChar char="•"/>
              <a:defRPr/>
            </a:pPr>
            <a:r>
              <a:rPr lang="en-US" sz="2800" dirty="0">
                <a:solidFill>
                  <a:prstClr val="black"/>
                </a:solidFill>
              </a:rPr>
              <a:t>Small differences as to regulatory agency, increase in the number of small growers, and corporate structure for licensees</a:t>
            </a:r>
          </a:p>
          <a:p>
            <a:pPr lvl="0" fontAlgn="base">
              <a:spcAft>
                <a:spcPct val="0"/>
              </a:spcAft>
              <a:buFont typeface="Arial" charset="0"/>
              <a:buChar char="•"/>
              <a:defRPr/>
            </a:pPr>
            <a:endParaRPr lang="en-US" sz="2800" dirty="0">
              <a:solidFill>
                <a:prstClr val="black"/>
              </a:solidFill>
            </a:endParaRPr>
          </a:p>
          <a:p>
            <a:pPr lvl="0" fontAlgn="base">
              <a:spcAft>
                <a:spcPct val="0"/>
              </a:spcAft>
              <a:buFont typeface="Arial" charset="0"/>
              <a:buChar char="•"/>
              <a:defRPr/>
            </a:pPr>
            <a:r>
              <a:rPr lang="en-US" sz="2800" dirty="0">
                <a:solidFill>
                  <a:prstClr val="black"/>
                </a:solidFill>
              </a:rPr>
              <a:t>Sitting in House Committee on General, Housing and Military Affairs with no action taken to date</a:t>
            </a:r>
          </a:p>
          <a:p>
            <a:endParaRPr lang="en-US" dirty="0"/>
          </a:p>
        </p:txBody>
      </p:sp>
    </p:spTree>
    <p:extLst>
      <p:ext uri="{BB962C8B-B14F-4D97-AF65-F5344CB8AC3E}">
        <p14:creationId xmlns:p14="http://schemas.microsoft.com/office/powerpoint/2010/main" val="26253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fontScale="90000"/>
          </a:bodyPr>
          <a:lstStyle/>
          <a:p>
            <a:r>
              <a:rPr lang="en-US" altLang="en-US" sz="3200" b="1" u="sng" dirty="0">
                <a:solidFill>
                  <a:prstClr val="black"/>
                </a:solidFill>
              </a:rPr>
              <a:t>H.167, An act relating to alternative approaches to addressing low-level illicit </a:t>
            </a:r>
            <a:br>
              <a:rPr lang="en-US" altLang="en-US" sz="3200" b="1" u="sng" dirty="0">
                <a:solidFill>
                  <a:prstClr val="black"/>
                </a:solidFill>
              </a:rPr>
            </a:br>
            <a:r>
              <a:rPr lang="en-US" altLang="en-US" sz="3200" b="1" u="sng" dirty="0">
                <a:solidFill>
                  <a:prstClr val="black"/>
                </a:solidFill>
              </a:rPr>
              <a:t>drug use</a:t>
            </a:r>
            <a:endParaRPr lang="en-US" dirty="0"/>
          </a:p>
        </p:txBody>
      </p:sp>
      <p:sp>
        <p:nvSpPr>
          <p:cNvPr id="3" name="Content Placeholder 2"/>
          <p:cNvSpPr>
            <a:spLocks noGrp="1"/>
          </p:cNvSpPr>
          <p:nvPr>
            <p:ph idx="1"/>
          </p:nvPr>
        </p:nvSpPr>
        <p:spPr>
          <a:xfrm>
            <a:off x="457200" y="1981200"/>
            <a:ext cx="8229600" cy="4144963"/>
          </a:xfrm>
        </p:spPr>
        <p:txBody>
          <a:bodyPr/>
          <a:lstStyle/>
          <a:p>
            <a:pPr lvl="0" fontAlgn="base">
              <a:spcAft>
                <a:spcPct val="0"/>
              </a:spcAft>
              <a:buFont typeface="Arial" charset="0"/>
              <a:buChar char="•"/>
            </a:pPr>
            <a:r>
              <a:rPr lang="en-US" altLang="en-US" sz="2000" dirty="0">
                <a:solidFill>
                  <a:prstClr val="black"/>
                </a:solidFill>
              </a:rPr>
              <a:t>Originally directed the Office of Legislative Council to examine the issue of a public health approach to low-level possession and use of illicit drugs in Vermont as an alternative to the traditional criminal justice model, looking to trends both nationally and internationally, with a goal of providing policymakers a range of approaches to consider during the 2018 legislative </a:t>
            </a:r>
            <a:r>
              <a:rPr lang="en-US" altLang="en-US" sz="2000" dirty="0" smtClean="0">
                <a:solidFill>
                  <a:prstClr val="black"/>
                </a:solidFill>
              </a:rPr>
              <a:t>session</a:t>
            </a:r>
            <a:endParaRPr lang="en-US" altLang="en-US" sz="2000" dirty="0">
              <a:solidFill>
                <a:prstClr val="black"/>
              </a:solidFill>
            </a:endParaRP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On 4/20, Senate stripped the bill and added a tweaked version of </a:t>
            </a:r>
            <a:r>
              <a:rPr lang="en-US" altLang="en-US" sz="2000" dirty="0" smtClean="0">
                <a:solidFill>
                  <a:prstClr val="black"/>
                </a:solidFill>
              </a:rPr>
              <a:t>S.241 (allowing “</a:t>
            </a:r>
            <a:r>
              <a:rPr lang="en-US" altLang="en-US" sz="2000" dirty="0" err="1" smtClean="0">
                <a:solidFill>
                  <a:prstClr val="black"/>
                </a:solidFill>
              </a:rPr>
              <a:t>homegrow</a:t>
            </a:r>
            <a:r>
              <a:rPr lang="en-US" altLang="en-US" sz="2000" dirty="0" smtClean="0">
                <a:solidFill>
                  <a:prstClr val="black"/>
                </a:solidFill>
              </a:rPr>
              <a:t>,” moving primary regulatory authority from DPS to AAFM, and increasing the number of small cultivator licenses)</a:t>
            </a:r>
            <a:endParaRPr lang="en-US" altLang="en-US" sz="2000" dirty="0">
              <a:solidFill>
                <a:prstClr val="black"/>
              </a:solidFill>
            </a:endParaRP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U</a:t>
            </a:r>
            <a:r>
              <a:rPr lang="en-US" altLang="en-US" sz="2000" dirty="0" smtClean="0">
                <a:solidFill>
                  <a:prstClr val="black"/>
                </a:solidFill>
              </a:rPr>
              <a:t>pon </a:t>
            </a:r>
            <a:r>
              <a:rPr lang="en-US" altLang="en-US" sz="2000" dirty="0">
                <a:solidFill>
                  <a:prstClr val="black"/>
                </a:solidFill>
              </a:rPr>
              <a:t>arrival in the House, the bill was ordered to </a:t>
            </a:r>
            <a:r>
              <a:rPr lang="en-US" altLang="en-US" sz="2000" dirty="0" smtClean="0">
                <a:solidFill>
                  <a:prstClr val="black"/>
                </a:solidFill>
              </a:rPr>
              <a:t>lie</a:t>
            </a:r>
            <a:endParaRPr lang="en-US" altLang="en-US" sz="2000" dirty="0">
              <a:solidFill>
                <a:prstClr val="black"/>
              </a:solidFill>
            </a:endParaRPr>
          </a:p>
          <a:p>
            <a:endParaRPr lang="en-US" dirty="0"/>
          </a:p>
        </p:txBody>
      </p:sp>
    </p:spTree>
    <p:extLst>
      <p:ext uri="{BB962C8B-B14F-4D97-AF65-F5344CB8AC3E}">
        <p14:creationId xmlns:p14="http://schemas.microsoft.com/office/powerpoint/2010/main" val="183310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r>
              <a:rPr lang="en-US" altLang="en-US" sz="2800" b="1" u="sng" dirty="0">
                <a:solidFill>
                  <a:prstClr val="black"/>
                </a:solidFill>
              </a:rPr>
              <a:t>H.170, An act relating to possession and cultivation of marijuana by a person 21 years of age or older </a:t>
            </a:r>
            <a:endParaRPr lang="en-US" dirty="0"/>
          </a:p>
        </p:txBody>
      </p:sp>
      <p:sp>
        <p:nvSpPr>
          <p:cNvPr id="3" name="Content Placeholder 2"/>
          <p:cNvSpPr>
            <a:spLocks noGrp="1"/>
          </p:cNvSpPr>
          <p:nvPr>
            <p:ph idx="1"/>
          </p:nvPr>
        </p:nvSpPr>
        <p:spPr>
          <a:xfrm>
            <a:off x="457200" y="2057400"/>
            <a:ext cx="8229600" cy="4068763"/>
          </a:xfrm>
        </p:spPr>
        <p:txBody>
          <a:bodyPr/>
          <a:lstStyle/>
          <a:p>
            <a:pPr lvl="0" fontAlgn="base">
              <a:spcAft>
                <a:spcPct val="0"/>
              </a:spcAft>
              <a:buFont typeface="Arial" charset="0"/>
              <a:buChar char="•"/>
            </a:pPr>
            <a:r>
              <a:rPr lang="en-US" altLang="en-US" sz="2000" dirty="0">
                <a:solidFill>
                  <a:prstClr val="black"/>
                </a:solidFill>
              </a:rPr>
              <a:t>Created Washington, D.C. </a:t>
            </a:r>
            <a:r>
              <a:rPr lang="en-US" altLang="en-US" sz="2000" dirty="0" smtClean="0">
                <a:solidFill>
                  <a:prstClr val="black"/>
                </a:solidFill>
              </a:rPr>
              <a:t>system </a:t>
            </a:r>
            <a:r>
              <a:rPr lang="en-US" altLang="en-US" sz="2000" dirty="0">
                <a:solidFill>
                  <a:prstClr val="black"/>
                </a:solidFill>
              </a:rPr>
              <a:t>of personal possession, but no commercial sales or regulation</a:t>
            </a:r>
          </a:p>
          <a:p>
            <a:pPr lvl="0" fontAlgn="base">
              <a:spcAft>
                <a:spcPct val="0"/>
              </a:spcAft>
              <a:buFont typeface="Arial" charset="0"/>
              <a:buChar char="•"/>
            </a:pPr>
            <a:endParaRPr lang="en-US" altLang="en-US" sz="2000" dirty="0">
              <a:solidFill>
                <a:prstClr val="black"/>
              </a:solidFill>
            </a:endParaRPr>
          </a:p>
          <a:p>
            <a:pPr fontAlgn="base">
              <a:spcAft>
                <a:spcPct val="0"/>
              </a:spcAft>
              <a:buFont typeface="Arial" charset="0"/>
              <a:buChar char="•"/>
            </a:pPr>
            <a:r>
              <a:rPr lang="en-US" altLang="en-US" sz="2000" dirty="0">
                <a:solidFill>
                  <a:prstClr val="black"/>
                </a:solidFill>
              </a:rPr>
              <a:t>House Judiciary voted out of committee, but once on the floor, the bill was sent to the </a:t>
            </a:r>
            <a:r>
              <a:rPr lang="en-US" altLang="en-US" sz="2000" dirty="0" smtClean="0">
                <a:solidFill>
                  <a:prstClr val="black"/>
                </a:solidFill>
              </a:rPr>
              <a:t>Committee on Human Services</a:t>
            </a:r>
          </a:p>
          <a:p>
            <a:pPr marL="0" indent="0" fontAlgn="base">
              <a:spcAft>
                <a:spcPct val="0"/>
              </a:spcAft>
              <a:buNone/>
            </a:pPr>
            <a:endParaRPr lang="en-US" altLang="en-US" sz="2000" dirty="0" smtClean="0">
              <a:solidFill>
                <a:prstClr val="black"/>
              </a:solidFill>
            </a:endParaRPr>
          </a:p>
          <a:p>
            <a:pPr lvl="0" fontAlgn="base">
              <a:spcAft>
                <a:spcPct val="0"/>
              </a:spcAft>
              <a:buFont typeface="Arial" charset="0"/>
              <a:buChar char="•"/>
            </a:pPr>
            <a:r>
              <a:rPr lang="en-US" altLang="en-US" sz="2000" dirty="0" smtClean="0">
                <a:solidFill>
                  <a:prstClr val="black"/>
                </a:solidFill>
              </a:rPr>
              <a:t>The </a:t>
            </a:r>
            <a:r>
              <a:rPr lang="en-US" altLang="en-US" sz="2000" dirty="0">
                <a:solidFill>
                  <a:prstClr val="black"/>
                </a:solidFill>
              </a:rPr>
              <a:t>bill emerged from HHS and on May </a:t>
            </a:r>
            <a:r>
              <a:rPr lang="en-US" altLang="en-US" sz="2000" dirty="0" smtClean="0">
                <a:solidFill>
                  <a:prstClr val="black"/>
                </a:solidFill>
              </a:rPr>
              <a:t>3 </a:t>
            </a:r>
            <a:r>
              <a:rPr lang="en-US" altLang="en-US" sz="2000" dirty="0">
                <a:solidFill>
                  <a:prstClr val="black"/>
                </a:solidFill>
              </a:rPr>
              <a:t>was passed by the House on a final vote of 75 to 71</a:t>
            </a: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Bill currently sits in the Senate Rules Committee because it did not reach the Senate until well past deadline for consideration</a:t>
            </a:r>
          </a:p>
          <a:p>
            <a:endParaRPr lang="en-US" dirty="0"/>
          </a:p>
        </p:txBody>
      </p:sp>
    </p:spTree>
    <p:extLst>
      <p:ext uri="{BB962C8B-B14F-4D97-AF65-F5344CB8AC3E}">
        <p14:creationId xmlns:p14="http://schemas.microsoft.com/office/powerpoint/2010/main" val="104762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altLang="en-US" sz="3200" b="1" u="sng" dirty="0">
                <a:solidFill>
                  <a:prstClr val="black"/>
                </a:solidFill>
              </a:rPr>
              <a:t>S.22, An act relating to eliminating penalties for possession of limited amounts of marijuana by adults 21 years of age and older </a:t>
            </a:r>
            <a:endParaRPr lang="en-US" dirty="0"/>
          </a:p>
        </p:txBody>
      </p:sp>
      <p:sp>
        <p:nvSpPr>
          <p:cNvPr id="3" name="Content Placeholder 2"/>
          <p:cNvSpPr>
            <a:spLocks noGrp="1"/>
          </p:cNvSpPr>
          <p:nvPr>
            <p:ph idx="1"/>
          </p:nvPr>
        </p:nvSpPr>
        <p:spPr>
          <a:xfrm>
            <a:off x="457200" y="2057400"/>
            <a:ext cx="8229600" cy="4068763"/>
          </a:xfrm>
        </p:spPr>
        <p:txBody>
          <a:bodyPr/>
          <a:lstStyle/>
          <a:p>
            <a:pPr lvl="0" fontAlgn="base">
              <a:spcAft>
                <a:spcPct val="0"/>
              </a:spcAft>
              <a:buFont typeface="Arial" charset="0"/>
              <a:buChar char="•"/>
            </a:pPr>
            <a:endParaRPr lang="en-US" altLang="en-US" sz="2000" dirty="0" smtClean="0">
              <a:solidFill>
                <a:prstClr val="black"/>
              </a:solidFill>
            </a:endParaRPr>
          </a:p>
          <a:p>
            <a:pPr lvl="0" fontAlgn="base">
              <a:spcAft>
                <a:spcPct val="0"/>
              </a:spcAft>
              <a:buFont typeface="Arial" charset="0"/>
              <a:buChar char="•"/>
            </a:pPr>
            <a:r>
              <a:rPr lang="en-US" altLang="en-US" sz="2000" dirty="0" smtClean="0">
                <a:solidFill>
                  <a:prstClr val="black"/>
                </a:solidFill>
              </a:rPr>
              <a:t>Resurrected H.170 language and allowed </a:t>
            </a:r>
            <a:r>
              <a:rPr lang="en-US" altLang="en-US" sz="2000" dirty="0">
                <a:solidFill>
                  <a:prstClr val="black"/>
                </a:solidFill>
              </a:rPr>
              <a:t>personal possession of one ounce, two mature plants, four immature plants as of July 1, 2018 (Washington, D.C. model)</a:t>
            </a: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Created Marijuana Regulatory Commission to develop legislation by November 1, 2017 for creating comprehensive regulatory system for commercial sale of marijuana</a:t>
            </a: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Vetoed May 24, 2017</a:t>
            </a:r>
          </a:p>
          <a:p>
            <a:endParaRPr lang="en-US" dirty="0"/>
          </a:p>
        </p:txBody>
      </p:sp>
    </p:spTree>
    <p:extLst>
      <p:ext uri="{BB962C8B-B14F-4D97-AF65-F5344CB8AC3E}">
        <p14:creationId xmlns:p14="http://schemas.microsoft.com/office/powerpoint/2010/main" val="362013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prstClr val="black"/>
                </a:solidFill>
              </a:rPr>
              <a:t>Timeline of Vermont Medical Marijuana </a:t>
            </a:r>
            <a:br>
              <a:rPr lang="en-US" sz="3200" dirty="0">
                <a:solidFill>
                  <a:prstClr val="black"/>
                </a:solidFill>
              </a:rPr>
            </a:br>
            <a:r>
              <a:rPr lang="en-US" sz="3200" dirty="0">
                <a:solidFill>
                  <a:prstClr val="black"/>
                </a:solidFill>
              </a:rPr>
              <a:t>Legislative Actions</a:t>
            </a:r>
            <a:endParaRPr lang="en-US" sz="3200" dirty="0"/>
          </a:p>
        </p:txBody>
      </p:sp>
      <p:sp>
        <p:nvSpPr>
          <p:cNvPr id="3" name="Content Placeholder 2"/>
          <p:cNvSpPr>
            <a:spLocks noGrp="1"/>
          </p:cNvSpPr>
          <p:nvPr>
            <p:ph sz="half" idx="1"/>
          </p:nvPr>
        </p:nvSpPr>
        <p:spPr>
          <a:xfrm>
            <a:off x="457200" y="1600200"/>
            <a:ext cx="4038600" cy="4800600"/>
          </a:xfrm>
        </p:spPr>
        <p:txBody>
          <a:bodyPr>
            <a:normAutofit fontScale="92500" lnSpcReduction="10000"/>
          </a:bodyPr>
          <a:lstStyle/>
          <a:p>
            <a:pPr>
              <a:defRPr/>
            </a:pPr>
            <a:r>
              <a:rPr lang="en-US" altLang="en-US" sz="1700" dirty="0" smtClean="0">
                <a:solidFill>
                  <a:prstClr val="black"/>
                </a:solidFill>
              </a:rPr>
              <a:t>2001 - VT </a:t>
            </a:r>
            <a:r>
              <a:rPr lang="en-US" altLang="en-US" sz="1700" dirty="0">
                <a:solidFill>
                  <a:prstClr val="black"/>
                </a:solidFill>
              </a:rPr>
              <a:t>House passes a bill establishing a framework for possession and cultivation by patients with </a:t>
            </a:r>
            <a:r>
              <a:rPr lang="en-US" altLang="en-US" sz="1700" dirty="0" smtClean="0">
                <a:solidFill>
                  <a:prstClr val="black"/>
                </a:solidFill>
              </a:rPr>
              <a:t>a debilitating </a:t>
            </a:r>
            <a:r>
              <a:rPr lang="en-US" altLang="en-US" sz="1700" dirty="0">
                <a:solidFill>
                  <a:prstClr val="black"/>
                </a:solidFill>
              </a:rPr>
              <a:t>medical condition.  The bill does not advance, but the Legislature creates a study committee to examine the issue and how VT might implement a </a:t>
            </a:r>
            <a:r>
              <a:rPr lang="en-US" altLang="en-US" sz="1700" dirty="0" smtClean="0">
                <a:solidFill>
                  <a:prstClr val="black"/>
                </a:solidFill>
              </a:rPr>
              <a:t>program.</a:t>
            </a:r>
            <a:endParaRPr lang="en-US" altLang="en-US" sz="1700" dirty="0">
              <a:solidFill>
                <a:prstClr val="black"/>
              </a:solidFill>
            </a:endParaRPr>
          </a:p>
          <a:p>
            <a:pPr>
              <a:defRPr/>
            </a:pPr>
            <a:endParaRPr lang="en-US" altLang="en-US" sz="1700" dirty="0"/>
          </a:p>
          <a:p>
            <a:pPr>
              <a:defRPr/>
            </a:pPr>
            <a:r>
              <a:rPr lang="en-US" altLang="en-US" sz="1700" dirty="0" smtClean="0"/>
              <a:t>2002 - The </a:t>
            </a:r>
            <a:r>
              <a:rPr lang="en-US" altLang="en-US" sz="1700" dirty="0"/>
              <a:t>Committee reports favorably on the use of </a:t>
            </a:r>
            <a:r>
              <a:rPr lang="en-US" altLang="en-US" sz="1700" dirty="0" smtClean="0"/>
              <a:t>marijuana </a:t>
            </a:r>
            <a:r>
              <a:rPr lang="en-US" altLang="en-US" sz="1700" dirty="0"/>
              <a:t>for medicinal </a:t>
            </a:r>
            <a:r>
              <a:rPr lang="en-US" altLang="en-US" sz="1700" dirty="0" smtClean="0"/>
              <a:t>purposes.</a:t>
            </a:r>
            <a:endParaRPr lang="en-US" altLang="en-US" sz="1700" dirty="0"/>
          </a:p>
          <a:p>
            <a:pPr>
              <a:defRPr/>
            </a:pPr>
            <a:endParaRPr lang="en-US" altLang="en-US" sz="1700" dirty="0"/>
          </a:p>
          <a:p>
            <a:pPr>
              <a:defRPr/>
            </a:pPr>
            <a:r>
              <a:rPr lang="en-US" altLang="en-US" sz="1700" dirty="0" smtClean="0"/>
              <a:t>2004 - Vermont </a:t>
            </a:r>
            <a:r>
              <a:rPr lang="en-US" altLang="en-US" sz="1700" dirty="0"/>
              <a:t>becomes the </a:t>
            </a:r>
            <a:r>
              <a:rPr lang="en-US" altLang="en-US" sz="1700" dirty="0" smtClean="0"/>
              <a:t>ninth </a:t>
            </a:r>
            <a:r>
              <a:rPr lang="en-US" altLang="en-US" sz="1700" dirty="0"/>
              <a:t>state to approve medical </a:t>
            </a:r>
            <a:r>
              <a:rPr lang="en-US" altLang="en-US" sz="1700" dirty="0" smtClean="0"/>
              <a:t>marijuana </a:t>
            </a:r>
            <a:r>
              <a:rPr lang="en-US" altLang="en-US" sz="1700" dirty="0"/>
              <a:t>by adopting “An act relating to marijuana use by persons with severe illness” which establishes a registry within the Department of Public Safety for patients and their caregivers who are permitted to possess and cultivate </a:t>
            </a:r>
            <a:r>
              <a:rPr lang="en-US" altLang="en-US" sz="1700" dirty="0" smtClean="0"/>
              <a:t>marijuana.</a:t>
            </a:r>
            <a:endParaRPr lang="en-US" altLang="en-US" sz="1700" dirty="0"/>
          </a:p>
          <a:p>
            <a:endParaRPr lang="en-US" sz="1400"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2133600"/>
            <a:ext cx="3200400" cy="3200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45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u="sng" dirty="0">
                <a:solidFill>
                  <a:prstClr val="black"/>
                </a:solidFill>
              </a:rPr>
              <a:t>H.511, An act relating to highway safety</a:t>
            </a:r>
            <a:endParaRPr lang="en-US" dirty="0"/>
          </a:p>
        </p:txBody>
      </p:sp>
      <p:sp>
        <p:nvSpPr>
          <p:cNvPr id="3" name="Content Placeholder 2"/>
          <p:cNvSpPr>
            <a:spLocks noGrp="1"/>
          </p:cNvSpPr>
          <p:nvPr>
            <p:ph idx="1"/>
          </p:nvPr>
        </p:nvSpPr>
        <p:spPr>
          <a:xfrm>
            <a:off x="457200" y="1752600"/>
            <a:ext cx="8229600" cy="4373563"/>
          </a:xfrm>
        </p:spPr>
        <p:txBody>
          <a:bodyPr/>
          <a:lstStyle/>
          <a:p>
            <a:pPr lvl="0" fontAlgn="base">
              <a:spcAft>
                <a:spcPct val="0"/>
              </a:spcAft>
              <a:buFont typeface="Arial" charset="0"/>
              <a:buChar char="•"/>
            </a:pPr>
            <a:r>
              <a:rPr lang="en-US" altLang="en-US" sz="2000" dirty="0">
                <a:solidFill>
                  <a:prstClr val="black"/>
                </a:solidFill>
              </a:rPr>
              <a:t>Resurrected S.22 and retitled it “An act relating to eliminating penalties for possession of limited amounts of marijuana by adults 21 years of age or older”</a:t>
            </a: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Increased penalties and created new crimes for offenses related to using marijuana near or dispensing marijuana to persons under </a:t>
            </a:r>
            <a:r>
              <a:rPr lang="en-US" altLang="en-US" sz="2000" dirty="0" smtClean="0">
                <a:solidFill>
                  <a:prstClr val="black"/>
                </a:solidFill>
              </a:rPr>
              <a:t>21 years of age</a:t>
            </a:r>
            <a:endParaRPr lang="en-US" altLang="en-US" sz="2000" dirty="0">
              <a:solidFill>
                <a:prstClr val="black"/>
              </a:solidFill>
            </a:endParaRP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Reconfigured the Commission and its mission and pushed the Commission’s legislation due date to December 31, 2018</a:t>
            </a:r>
          </a:p>
          <a:p>
            <a:pPr lvl="0" fontAlgn="base">
              <a:spcAft>
                <a:spcPct val="0"/>
              </a:spcAft>
              <a:buFont typeface="Arial" charset="0"/>
              <a:buChar char="•"/>
            </a:pPr>
            <a:endParaRPr lang="en-US" altLang="en-US" sz="2000" dirty="0">
              <a:solidFill>
                <a:prstClr val="black"/>
              </a:solidFill>
            </a:endParaRPr>
          </a:p>
          <a:p>
            <a:pPr lvl="0" fontAlgn="base">
              <a:spcAft>
                <a:spcPct val="0"/>
              </a:spcAft>
              <a:buFont typeface="Arial" charset="0"/>
              <a:buChar char="•"/>
            </a:pPr>
            <a:r>
              <a:rPr lang="en-US" altLang="en-US" sz="2000" dirty="0">
                <a:solidFill>
                  <a:prstClr val="black"/>
                </a:solidFill>
              </a:rPr>
              <a:t>Passed Senate, but it did not receive rules suspension in the House, so it could not be debated during the one-day veto session</a:t>
            </a:r>
          </a:p>
          <a:p>
            <a:endParaRPr lang="en-US" dirty="0"/>
          </a:p>
        </p:txBody>
      </p:sp>
    </p:spTree>
    <p:extLst>
      <p:ext uri="{BB962C8B-B14F-4D97-AF65-F5344CB8AC3E}">
        <p14:creationId xmlns:p14="http://schemas.microsoft.com/office/powerpoint/2010/main" val="17687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Medical marijuana continued…</a:t>
            </a:r>
            <a:endParaRPr lang="en-US" sz="3200" dirty="0"/>
          </a:p>
        </p:txBody>
      </p:sp>
      <p:sp>
        <p:nvSpPr>
          <p:cNvPr id="3" name="Content Placeholder 2"/>
          <p:cNvSpPr>
            <a:spLocks noGrp="1"/>
          </p:cNvSpPr>
          <p:nvPr>
            <p:ph sz="half" idx="1"/>
          </p:nvPr>
        </p:nvSpPr>
        <p:spPr>
          <a:xfrm>
            <a:off x="457200" y="1447800"/>
            <a:ext cx="4038600" cy="4678363"/>
          </a:xfrm>
        </p:spPr>
        <p:txBody>
          <a:bodyPr>
            <a:noAutofit/>
          </a:bodyPr>
          <a:lstStyle/>
          <a:p>
            <a:pPr>
              <a:defRPr/>
            </a:pPr>
            <a:r>
              <a:rPr lang="en-US" altLang="en-US" sz="1800" dirty="0" smtClean="0"/>
              <a:t>2011 - Vermont </a:t>
            </a:r>
            <a:r>
              <a:rPr lang="en-US" altLang="en-US" sz="1800" dirty="0"/>
              <a:t>enacts legislation to allow up to four dispensaries to provide </a:t>
            </a:r>
            <a:r>
              <a:rPr lang="en-US" altLang="en-US" sz="1800" dirty="0" smtClean="0"/>
              <a:t>marijuana </a:t>
            </a:r>
            <a:r>
              <a:rPr lang="en-US" altLang="en-US" sz="1800" dirty="0"/>
              <a:t>to a maximum of 1,000 registered patients.  Dept. of Public Safety directed to adopt rules and provide oversight for </a:t>
            </a:r>
            <a:r>
              <a:rPr lang="en-US" altLang="en-US" sz="1800" dirty="0" smtClean="0"/>
              <a:t>dispensaries.</a:t>
            </a:r>
            <a:endParaRPr lang="en-US" altLang="en-US" sz="1800" dirty="0"/>
          </a:p>
          <a:p>
            <a:pPr>
              <a:defRPr/>
            </a:pPr>
            <a:endParaRPr lang="en-US" altLang="en-US" sz="1800" dirty="0"/>
          </a:p>
          <a:p>
            <a:pPr>
              <a:defRPr/>
            </a:pPr>
            <a:r>
              <a:rPr lang="en-US" altLang="en-US" sz="1800" dirty="0" smtClean="0"/>
              <a:t>2014 - The </a:t>
            </a:r>
            <a:r>
              <a:rPr lang="en-US" altLang="en-US" sz="1800" dirty="0"/>
              <a:t>Legislature eliminates the patient cap, authorizes delivery to patients, and permits naturopaths to qualify patients for the </a:t>
            </a:r>
            <a:r>
              <a:rPr lang="en-US" altLang="en-US" sz="1800" dirty="0" smtClean="0"/>
              <a:t>registry.</a:t>
            </a:r>
            <a:endParaRPr lang="en-US" altLang="en-US" sz="1800" dirty="0"/>
          </a:p>
          <a:p>
            <a:pPr>
              <a:defRPr/>
            </a:pPr>
            <a:endParaRPr lang="en-US" sz="1600" dirty="0"/>
          </a:p>
          <a:p>
            <a:endParaRPr lang="en-US" sz="1600" dirty="0" smtClean="0"/>
          </a:p>
          <a:p>
            <a:endParaRPr lang="en-US" sz="1600" dirty="0"/>
          </a:p>
        </p:txBody>
      </p:sp>
      <p:sp>
        <p:nvSpPr>
          <p:cNvPr id="8" name="Content Placeholder 7"/>
          <p:cNvSpPr>
            <a:spLocks noGrp="1"/>
          </p:cNvSpPr>
          <p:nvPr>
            <p:ph sz="half" idx="2"/>
          </p:nvPr>
        </p:nvSpPr>
        <p:spPr>
          <a:xfrm>
            <a:off x="4648200" y="1447800"/>
            <a:ext cx="4038600" cy="4678363"/>
          </a:xfrm>
        </p:spPr>
        <p:txBody>
          <a:bodyPr>
            <a:noAutofit/>
          </a:bodyPr>
          <a:lstStyle/>
          <a:p>
            <a:r>
              <a:rPr lang="en-US" sz="1800" dirty="0" smtClean="0"/>
              <a:t>2016 - The Legislature expands patient eligibility, requires infused products to be dispensed in child-resistant packaging and to be labeled with the amount of THC in a single dose, and allows a dispensary to provide marijuana to a postsecondary academic institution for research purposes.</a:t>
            </a:r>
          </a:p>
          <a:p>
            <a:endParaRPr lang="en-US" sz="1800" dirty="0"/>
          </a:p>
          <a:p>
            <a:r>
              <a:rPr lang="en-US" sz="1800" smtClean="0"/>
              <a:t>2017 - Vermont </a:t>
            </a:r>
            <a:r>
              <a:rPr lang="en-US" sz="1800" dirty="0" smtClean="0"/>
              <a:t>authorizes a fifth dispensary (and eventually a sixth), allows each dispensary to dispense to patients and caregivers at up to two locations, and expands the list of qualifying conditions.</a:t>
            </a:r>
            <a:endParaRPr lang="en-US" sz="1800" dirty="0"/>
          </a:p>
        </p:txBody>
      </p:sp>
    </p:spTree>
    <p:extLst>
      <p:ext uri="{BB962C8B-B14F-4D97-AF65-F5344CB8AC3E}">
        <p14:creationId xmlns:p14="http://schemas.microsoft.com/office/powerpoint/2010/main" val="74359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381000"/>
          </a:xfrm>
        </p:spPr>
        <p:txBody>
          <a:bodyPr>
            <a:noAutofit/>
          </a:bodyPr>
          <a:lstStyle/>
          <a:p>
            <a:pPr algn="ctr"/>
            <a:r>
              <a:rPr lang="en-US" altLang="en-US" sz="2400" dirty="0" smtClean="0"/>
              <a:t>Decriminalization in Vermont (2013)</a:t>
            </a:r>
            <a:endParaRPr lang="en-US" sz="2400" dirty="0"/>
          </a:p>
        </p:txBody>
      </p:sp>
      <p:sp>
        <p:nvSpPr>
          <p:cNvPr id="4" name="Text Placeholder 3"/>
          <p:cNvSpPr>
            <a:spLocks noGrp="1"/>
          </p:cNvSpPr>
          <p:nvPr>
            <p:ph type="body" sz="half" idx="2"/>
          </p:nvPr>
        </p:nvSpPr>
        <p:spPr>
          <a:xfrm>
            <a:off x="1764793" y="5029200"/>
            <a:ext cx="5486400" cy="804862"/>
          </a:xfrm>
        </p:spPr>
        <p:txBody>
          <a:bodyPr>
            <a:normAutofit fontScale="77500" lnSpcReduction="20000"/>
          </a:bodyPr>
          <a:lstStyle/>
          <a:p>
            <a:pPr algn="ctr"/>
            <a:r>
              <a:rPr lang="en-US" altLang="en-US" sz="1800" dirty="0" smtClean="0"/>
              <a:t>Possession of an ounce or less by a person 21 years of age or older is subject to a civil penalty similar to a traffic </a:t>
            </a:r>
            <a:r>
              <a:rPr lang="en-US" altLang="en-US" sz="1800" dirty="0" smtClean="0"/>
              <a:t>ticket.  Those under 21 years of age are referred to Court Diversion and enrollment in the Youth Substance Abuse Safety Program.</a:t>
            </a:r>
            <a:endParaRPr lang="en-US" altLang="en-US" sz="1800" dirty="0" smtClean="0"/>
          </a:p>
          <a:p>
            <a:endParaRPr lang="en-US" sz="1800" dirty="0"/>
          </a:p>
        </p:txBody>
      </p:sp>
      <p:pic>
        <p:nvPicPr>
          <p:cNvPr id="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24" b="2024"/>
          <a:stretch>
            <a:fillRect/>
          </a:stretch>
        </p:blipFill>
        <p:spPr>
          <a:xfrm>
            <a:off x="1792288" y="612775"/>
            <a:ext cx="5486400" cy="3349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32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2015-2016 Legislative Biennium</a:t>
            </a:r>
            <a:endParaRPr lang="en-US" sz="3600" dirty="0"/>
          </a:p>
        </p:txBody>
      </p:sp>
      <p:sp>
        <p:nvSpPr>
          <p:cNvPr id="3" name="Content Placeholder 2"/>
          <p:cNvSpPr>
            <a:spLocks noGrp="1"/>
          </p:cNvSpPr>
          <p:nvPr>
            <p:ph idx="1"/>
          </p:nvPr>
        </p:nvSpPr>
        <p:spPr>
          <a:xfrm>
            <a:off x="457200" y="1905000"/>
            <a:ext cx="8229600" cy="4221163"/>
          </a:xfrm>
        </p:spPr>
        <p:txBody>
          <a:bodyPr>
            <a:normAutofit/>
          </a:bodyPr>
          <a:lstStyle/>
          <a:p>
            <a:r>
              <a:rPr lang="en-US" sz="2400" dirty="0" smtClean="0"/>
              <a:t>In 2015, then Senator David Zuckerman introduced S.95, An act relating to regulation and taxation of marijuana.</a:t>
            </a:r>
          </a:p>
          <a:p>
            <a:endParaRPr lang="en-US" sz="2400" dirty="0" smtClean="0"/>
          </a:p>
          <a:p>
            <a:r>
              <a:rPr lang="en-US" sz="2400" dirty="0" smtClean="0"/>
              <a:t>The Senate Committee on Government Operations held hearings every Friday afternoon to discuss the regulatory structure for an adult-use marijuana market.</a:t>
            </a:r>
          </a:p>
          <a:p>
            <a:endParaRPr lang="en-US" sz="2400" dirty="0" smtClean="0"/>
          </a:p>
          <a:p>
            <a:r>
              <a:rPr lang="en-US" sz="2400" dirty="0" smtClean="0"/>
              <a:t>In 2016, Sens. White and Benning introduced S.241, An act relating to regulation of marijuana.</a:t>
            </a:r>
          </a:p>
          <a:p>
            <a:endParaRPr lang="en-US" sz="2400" dirty="0"/>
          </a:p>
        </p:txBody>
      </p:sp>
    </p:spTree>
    <p:extLst>
      <p:ext uri="{BB962C8B-B14F-4D97-AF65-F5344CB8AC3E}">
        <p14:creationId xmlns:p14="http://schemas.microsoft.com/office/powerpoint/2010/main" val="261510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2895600"/>
            <a:ext cx="5486400" cy="685800"/>
          </a:xfrm>
        </p:spPr>
        <p:txBody>
          <a:bodyPr>
            <a:noAutofit/>
          </a:bodyPr>
          <a:lstStyle/>
          <a:p>
            <a:pPr algn="ctr"/>
            <a:r>
              <a:rPr lang="en-US" sz="4000" b="0" dirty="0" smtClean="0"/>
              <a:t>S.241’s Journey</a:t>
            </a:r>
            <a:endParaRPr lang="en-US" sz="4000" b="0" dirty="0"/>
          </a:p>
        </p:txBody>
      </p:sp>
      <p:sp>
        <p:nvSpPr>
          <p:cNvPr id="4" name="Text Placeholder 3"/>
          <p:cNvSpPr>
            <a:spLocks noGrp="1"/>
          </p:cNvSpPr>
          <p:nvPr>
            <p:ph type="body" sz="half" idx="2"/>
          </p:nvPr>
        </p:nvSpPr>
        <p:spPr>
          <a:xfrm>
            <a:off x="762000" y="3733800"/>
            <a:ext cx="7696200" cy="2743200"/>
          </a:xfrm>
        </p:spPr>
        <p:txBody>
          <a:bodyPr>
            <a:normAutofit lnSpcReduction="10000"/>
          </a:bodyPr>
          <a:lstStyle/>
          <a:p>
            <a:r>
              <a:rPr lang="en-US" sz="2000" dirty="0" smtClean="0"/>
              <a:t>The </a:t>
            </a:r>
            <a:r>
              <a:rPr lang="en-US" sz="2000" dirty="0" smtClean="0"/>
              <a:t>bill removed penalties for 21+ possession of an ounce or less of marijuana; created a regulatory and taxation structure for licensed cultivation and sale of marijuana; funded marijuana prevention, education programs, and highway safety measures; and created a commission to oversee the implementation of the law</a:t>
            </a:r>
            <a:r>
              <a:rPr lang="en-US" sz="2000" dirty="0" smtClean="0"/>
              <a:t>.</a:t>
            </a:r>
          </a:p>
          <a:p>
            <a:endParaRPr lang="en-US" sz="2000" dirty="0"/>
          </a:p>
          <a:p>
            <a:r>
              <a:rPr lang="en-US" sz="2000" dirty="0"/>
              <a:t>Over the course of two months, the bill was considered and voted on favorably by the Senate Committees on Judiciary, on Finance, and on Appropriations and passed the Senate on a vote of 17–12.</a:t>
            </a:r>
          </a:p>
          <a:p>
            <a:endParaRPr lang="en-US" sz="2000" dirty="0" smtClean="0"/>
          </a:p>
          <a:p>
            <a:endParaRPr lang="en-US" sz="2000" dirty="0" smtClean="0"/>
          </a:p>
          <a:p>
            <a:endParaRPr lang="en-US" sz="2000" dirty="0"/>
          </a:p>
        </p:txBody>
      </p:sp>
      <p:sp>
        <p:nvSpPr>
          <p:cNvPr id="5" name="Picture Placeholder 4"/>
          <p:cNvSpPr>
            <a:spLocks noGrp="1"/>
          </p:cNvSpPr>
          <p:nvPr>
            <p:ph type="pic" idx="1"/>
          </p:nvPr>
        </p:nvSpPr>
        <p:spPr>
          <a:xfrm>
            <a:off x="1792288" y="612775"/>
            <a:ext cx="5486400" cy="606425"/>
          </a:xfrm>
        </p:spPr>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350000" cy="222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188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S.241 Legislative Intent</a:t>
            </a:r>
            <a:endParaRPr lang="en-US" sz="4000"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sz="2000" dirty="0"/>
              <a:t>Any efforts to legalize and regulate marijuana must comply with the 2013 memo from Deputy Attorney General James M. Cole regarding guidance to states that elect to legalize marijuana in some form, as well as the principles articulated in the Governor’s 2016 State of the </a:t>
            </a:r>
            <a:r>
              <a:rPr lang="en-US" sz="2000" dirty="0" smtClean="0"/>
              <a:t>State address.</a:t>
            </a:r>
            <a:endParaRPr lang="en-US" sz="2000" dirty="0"/>
          </a:p>
          <a:p>
            <a:pPr marL="0" indent="0">
              <a:buNone/>
            </a:pPr>
            <a:r>
              <a:rPr lang="en-US" sz="2000" dirty="0"/>
              <a:t> </a:t>
            </a:r>
          </a:p>
          <a:p>
            <a:r>
              <a:rPr lang="en-US" sz="2000" dirty="0"/>
              <a:t>Vermont seeks to take a new comprehensive approach to marijuana use and abuse that incorporates prevention, education, regulation, treatment, and law enforcement and results in a net reduction in public harm and an overall improvement in public safety.</a:t>
            </a:r>
          </a:p>
          <a:p>
            <a:pPr marL="0" indent="0">
              <a:buNone/>
            </a:pPr>
            <a:r>
              <a:rPr lang="en-US" sz="2000" dirty="0"/>
              <a:t> </a:t>
            </a:r>
          </a:p>
          <a:p>
            <a:r>
              <a:rPr lang="en-US" sz="2000" dirty="0"/>
              <a:t>Revenue generated by the act shall be used to provide for the implementation, administration, and enforcement of the act and to provide additional funding for State efforts </a:t>
            </a:r>
            <a:r>
              <a:rPr lang="en-US" sz="2000" dirty="0" smtClean="0"/>
              <a:t>in </a:t>
            </a:r>
            <a:r>
              <a:rPr lang="en-US" sz="2000" dirty="0"/>
              <a:t>the prevention of substance </a:t>
            </a:r>
            <a:r>
              <a:rPr lang="en-US" sz="2000" dirty="0" smtClean="0"/>
              <a:t>abuse and treatment </a:t>
            </a:r>
            <a:r>
              <a:rPr lang="en-US" sz="2000" dirty="0"/>
              <a:t>of substance abuse, and criminal justice efforts to combat the illegal drug trade and impaired driving.  As used in the act, “criminal justice efforts” shall include efforts by both State and local criminal justice agencies, including law enforcement, prosecutors, public defenders, and the courts.</a:t>
            </a:r>
          </a:p>
          <a:p>
            <a:endParaRPr lang="en-US" sz="2000" dirty="0"/>
          </a:p>
        </p:txBody>
      </p:sp>
    </p:spTree>
    <p:extLst>
      <p:ext uri="{BB962C8B-B14F-4D97-AF65-F5344CB8AC3E}">
        <p14:creationId xmlns:p14="http://schemas.microsoft.com/office/powerpoint/2010/main" val="369440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Components of S.241</a:t>
            </a:r>
            <a:endParaRPr lang="en-US" sz="4000" dirty="0"/>
          </a:p>
        </p:txBody>
      </p:sp>
      <p:sp>
        <p:nvSpPr>
          <p:cNvPr id="3" name="Content Placeholder 2"/>
          <p:cNvSpPr>
            <a:spLocks noGrp="1"/>
          </p:cNvSpPr>
          <p:nvPr>
            <p:ph idx="1"/>
          </p:nvPr>
        </p:nvSpPr>
        <p:spPr/>
        <p:txBody>
          <a:bodyPr>
            <a:normAutofit lnSpcReduction="10000"/>
          </a:bodyPr>
          <a:lstStyle/>
          <a:p>
            <a:r>
              <a:rPr lang="en-US" sz="2400" dirty="0" smtClean="0"/>
              <a:t>Prevention and Education</a:t>
            </a:r>
          </a:p>
          <a:p>
            <a:r>
              <a:rPr lang="en-US" sz="2400" dirty="0" smtClean="0"/>
              <a:t>Adult Use; Legal Possession; Civil and Criminal Penalties</a:t>
            </a:r>
          </a:p>
          <a:p>
            <a:r>
              <a:rPr lang="en-US" sz="2400" dirty="0" smtClean="0"/>
              <a:t>Youth Access and Prevention</a:t>
            </a:r>
          </a:p>
          <a:p>
            <a:r>
              <a:rPr lang="en-US" sz="2400" dirty="0" smtClean="0"/>
              <a:t>Licensing and Regulation of Marijuana Establishments</a:t>
            </a:r>
          </a:p>
          <a:p>
            <a:r>
              <a:rPr lang="en-US" sz="2400" dirty="0" smtClean="0"/>
              <a:t>Local Government</a:t>
            </a:r>
          </a:p>
          <a:p>
            <a:r>
              <a:rPr lang="en-US" sz="2400" dirty="0" smtClean="0"/>
              <a:t>Medical Marijuana Dispensaries</a:t>
            </a:r>
          </a:p>
          <a:p>
            <a:r>
              <a:rPr lang="en-US" sz="2400" dirty="0" smtClean="0"/>
              <a:t>Impaired Driving</a:t>
            </a:r>
          </a:p>
          <a:p>
            <a:r>
              <a:rPr lang="en-US" sz="2400" dirty="0" smtClean="0"/>
              <a:t>Workforce Study Committee</a:t>
            </a:r>
          </a:p>
          <a:p>
            <a:r>
              <a:rPr lang="en-US" sz="2400" dirty="0" smtClean="0"/>
              <a:t>Marijuana Program Review Commission</a:t>
            </a:r>
          </a:p>
          <a:p>
            <a:r>
              <a:rPr lang="en-US" sz="2400" dirty="0" smtClean="0"/>
              <a:t>Marijuana Regulation and Resource Fund; Appropriations; Positions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50606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t>Timeline for Implementation</a:t>
            </a:r>
            <a:endParaRPr lang="en-US" sz="2800"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43000"/>
            <a:ext cx="6248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01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1512</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 Ridiculously Brief Overview of Recent Marijuana Legislation  in Vermont </vt:lpstr>
      <vt:lpstr>Timeline of Vermont Medical Marijuana  Legislative Actions</vt:lpstr>
      <vt:lpstr>Medical marijuana continued…</vt:lpstr>
      <vt:lpstr>Decriminalization in Vermont (2013)</vt:lpstr>
      <vt:lpstr>2015-2016 Legislative Biennium</vt:lpstr>
      <vt:lpstr>S.241’s Journey</vt:lpstr>
      <vt:lpstr>S.241 Legislative Intent</vt:lpstr>
      <vt:lpstr>Components of S.241</vt:lpstr>
      <vt:lpstr>Timeline for Implementation</vt:lpstr>
      <vt:lpstr>PowerPoint Presentation</vt:lpstr>
      <vt:lpstr>Joint Legislative Justice Oversight  Committee Meetings Fall, 2016</vt:lpstr>
      <vt:lpstr>Letter to Vermont’s Congressional Delegation</vt:lpstr>
      <vt:lpstr>Committee’s Recommendation</vt:lpstr>
      <vt:lpstr>PowerPoint Presentation</vt:lpstr>
      <vt:lpstr>PowerPoint Presentation</vt:lpstr>
      <vt:lpstr>H.490, An act relating to the regulation of commercial cultivation and sale of marijuana</vt:lpstr>
      <vt:lpstr>H.167, An act relating to alternative approaches to addressing low-level illicit  drug use</vt:lpstr>
      <vt:lpstr>H.170, An act relating to possession and cultivation of marijuana by a person 21 years of age or older </vt:lpstr>
      <vt:lpstr>S.22, An act relating to eliminating penalties for possession of limited amounts of marijuana by adults 21 years of age and older </vt:lpstr>
      <vt:lpstr>H.511, An act relating to highway safety</vt:lpstr>
    </vt:vector>
  </TitlesOfParts>
  <Company>Vermont Legislative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Ridiculously Quick Overview of the Last 15 Y of Marijuana Legislation  in Vermont</dc:title>
  <dc:creator>Michele Childs</dc:creator>
  <cp:lastModifiedBy>Michele Childs</cp:lastModifiedBy>
  <cp:revision>30</cp:revision>
  <cp:lastPrinted>2017-09-27T16:49:27Z</cp:lastPrinted>
  <dcterms:created xsi:type="dcterms:W3CDTF">2017-09-27T14:35:35Z</dcterms:created>
  <dcterms:modified xsi:type="dcterms:W3CDTF">2017-09-27T20:29:21Z</dcterms:modified>
</cp:coreProperties>
</file>