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57" r:id="rId3"/>
    <p:sldId id="294" r:id="rId4"/>
    <p:sldId id="259" r:id="rId5"/>
    <p:sldId id="296" r:id="rId6"/>
    <p:sldId id="289" r:id="rId7"/>
    <p:sldId id="287" r:id="rId8"/>
    <p:sldId id="299" r:id="rId9"/>
    <p:sldId id="290" r:id="rId10"/>
    <p:sldId id="292" r:id="rId11"/>
    <p:sldId id="266" r:id="rId12"/>
    <p:sldId id="267" r:id="rId13"/>
    <p:sldId id="301" r:id="rId14"/>
    <p:sldId id="30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ccuzzo, Linda" initials="BL" lastIdx="2" clrIdx="0">
    <p:extLst>
      <p:ext uri="{19B8F6BF-5375-455C-9EA6-DF929625EA0E}">
        <p15:presenceInfo xmlns:p15="http://schemas.microsoft.com/office/powerpoint/2012/main" userId="S-1-5-21-3705532613-2034232594-4028613033-652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76277" autoAdjust="0"/>
  </p:normalViewPr>
  <p:slideViewPr>
    <p:cSldViewPr snapToGrid="0">
      <p:cViewPr varScale="1">
        <p:scale>
          <a:sx n="87" d="100"/>
          <a:sy n="87" d="100"/>
        </p:scale>
        <p:origin x="145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A328CA-C4B8-4731-926A-05AAB6ABC1F4}" type="datetimeFigureOut">
              <a:rPr lang="en-US" smtClean="0"/>
              <a:t>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F9D34-E2A1-4564-BAF5-C04ACD6C1C93}" type="slidenum">
              <a:rPr lang="en-US" smtClean="0"/>
              <a:t>‹#›</a:t>
            </a:fld>
            <a:endParaRPr lang="en-US"/>
          </a:p>
        </p:txBody>
      </p:sp>
    </p:spTree>
    <p:extLst>
      <p:ext uri="{BB962C8B-B14F-4D97-AF65-F5344CB8AC3E}">
        <p14:creationId xmlns:p14="http://schemas.microsoft.com/office/powerpoint/2010/main" val="3458921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individual</a:t>
            </a:r>
            <a:r>
              <a:rPr lang="en-US" baseline="0" dirty="0"/>
              <a:t> States are developing their own “Lists” of approved products. </a:t>
            </a:r>
            <a:endParaRPr lang="en-US" dirty="0"/>
          </a:p>
        </p:txBody>
      </p:sp>
      <p:sp>
        <p:nvSpPr>
          <p:cNvPr id="4" name="Slide Number Placeholder 3"/>
          <p:cNvSpPr>
            <a:spLocks noGrp="1"/>
          </p:cNvSpPr>
          <p:nvPr>
            <p:ph type="sldNum" sz="quarter" idx="10"/>
          </p:nvPr>
        </p:nvSpPr>
        <p:spPr/>
        <p:txBody>
          <a:bodyPr/>
          <a:lstStyle/>
          <a:p>
            <a:fld id="{766F9D34-E2A1-4564-BAF5-C04ACD6C1C93}" type="slidenum">
              <a:rPr lang="en-US" smtClean="0"/>
              <a:t>3</a:t>
            </a:fld>
            <a:endParaRPr lang="en-US"/>
          </a:p>
        </p:txBody>
      </p:sp>
    </p:spTree>
    <p:extLst>
      <p:ext uri="{BB962C8B-B14F-4D97-AF65-F5344CB8AC3E}">
        <p14:creationId xmlns:p14="http://schemas.microsoft.com/office/powerpoint/2010/main" val="2294421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product label identifies the active ingredients as cinnamon oil and citric acid, and claims the product is 100 percent natural. the investigation was a result of concerns of product adulteration brought to the agency by a private laboratory as well as representatives of the cannabis industry. Oregon Pesticide Program obtained and sampled Guardian from several retail locations in Oregon. Laboratory analysis found the presence of </a:t>
            </a:r>
            <a:r>
              <a:rPr lang="en-US" sz="1200" kern="1200" dirty="0" err="1">
                <a:solidFill>
                  <a:schemeClr val="tx1"/>
                </a:solidFill>
                <a:effectLst/>
                <a:latin typeface="+mn-lt"/>
                <a:ea typeface="+mn-ea"/>
                <a:cs typeface="+mn-cs"/>
              </a:rPr>
              <a:t>abamectin</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Exposure to over tolerance residues of </a:t>
            </a:r>
            <a:r>
              <a:rPr lang="en-US" sz="1200" kern="1200" dirty="0" err="1">
                <a:solidFill>
                  <a:schemeClr val="tx1"/>
                </a:solidFill>
                <a:effectLst/>
                <a:latin typeface="+mn-lt"/>
                <a:ea typeface="+mn-ea"/>
                <a:cs typeface="+mn-cs"/>
              </a:rPr>
              <a:t>abamectin</a:t>
            </a:r>
            <a:r>
              <a:rPr lang="en-US" sz="1200" kern="1200" dirty="0">
                <a:solidFill>
                  <a:schemeClr val="tx1"/>
                </a:solidFill>
                <a:effectLst/>
                <a:latin typeface="+mn-lt"/>
                <a:ea typeface="+mn-ea"/>
                <a:cs typeface="+mn-cs"/>
              </a:rPr>
              <a:t> have been linked with neural</a:t>
            </a:r>
            <a:r>
              <a:rPr lang="en-US" sz="1200" kern="1200" baseline="0" dirty="0">
                <a:solidFill>
                  <a:schemeClr val="tx1"/>
                </a:solidFill>
                <a:effectLst/>
                <a:latin typeface="+mn-lt"/>
                <a:ea typeface="+mn-ea"/>
                <a:cs typeface="+mn-cs"/>
              </a:rPr>
              <a:t> degeneration..</a:t>
            </a:r>
            <a:endParaRPr lang="en-US" dirty="0"/>
          </a:p>
          <a:p>
            <a:endParaRPr lang="en-US" dirty="0"/>
          </a:p>
        </p:txBody>
      </p:sp>
      <p:sp>
        <p:nvSpPr>
          <p:cNvPr id="4" name="Slide Number Placeholder 3"/>
          <p:cNvSpPr>
            <a:spLocks noGrp="1"/>
          </p:cNvSpPr>
          <p:nvPr>
            <p:ph type="sldNum" sz="quarter" idx="10"/>
          </p:nvPr>
        </p:nvSpPr>
        <p:spPr/>
        <p:txBody>
          <a:bodyPr/>
          <a:lstStyle/>
          <a:p>
            <a:fld id="{766F9D34-E2A1-4564-BAF5-C04ACD6C1C93}" type="slidenum">
              <a:rPr lang="en-US" smtClean="0"/>
              <a:t>5</a:t>
            </a:fld>
            <a:endParaRPr lang="en-US"/>
          </a:p>
        </p:txBody>
      </p:sp>
    </p:spTree>
    <p:extLst>
      <p:ext uri="{BB962C8B-B14F-4D97-AF65-F5344CB8AC3E}">
        <p14:creationId xmlns:p14="http://schemas.microsoft.com/office/powerpoint/2010/main" val="284547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THC</a:t>
            </a:r>
            <a:r>
              <a:rPr lang="en-US" baseline="0" dirty="0"/>
              <a:t> labeled and reported on an as sold or dry matter basis?</a:t>
            </a:r>
          </a:p>
          <a:p>
            <a:r>
              <a:rPr lang="en-US" baseline="0" dirty="0"/>
              <a:t>THCA conversion. Some report 100% conversion some use 86%</a:t>
            </a:r>
          </a:p>
          <a:p>
            <a:r>
              <a:rPr lang="en-US" baseline="0" dirty="0"/>
              <a:t>Standardize reporting set analytical variation.</a:t>
            </a:r>
            <a:endParaRPr lang="en-US" dirty="0"/>
          </a:p>
          <a:p>
            <a:endParaRPr lang="en-US" dirty="0"/>
          </a:p>
        </p:txBody>
      </p:sp>
      <p:sp>
        <p:nvSpPr>
          <p:cNvPr id="4" name="Slide Number Placeholder 3"/>
          <p:cNvSpPr>
            <a:spLocks noGrp="1"/>
          </p:cNvSpPr>
          <p:nvPr>
            <p:ph type="sldNum" sz="quarter" idx="10"/>
          </p:nvPr>
        </p:nvSpPr>
        <p:spPr/>
        <p:txBody>
          <a:bodyPr/>
          <a:lstStyle/>
          <a:p>
            <a:fld id="{766F9D34-E2A1-4564-BAF5-C04ACD6C1C93}" type="slidenum">
              <a:rPr lang="en-US" smtClean="0"/>
              <a:t>7</a:t>
            </a:fld>
            <a:endParaRPr lang="en-US"/>
          </a:p>
        </p:txBody>
      </p:sp>
    </p:spTree>
    <p:extLst>
      <p:ext uri="{BB962C8B-B14F-4D97-AF65-F5344CB8AC3E}">
        <p14:creationId xmlns:p14="http://schemas.microsoft.com/office/powerpoint/2010/main" val="2106811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6F9D34-E2A1-4564-BAF5-C04ACD6C1C93}" type="slidenum">
              <a:rPr lang="en-US" smtClean="0"/>
              <a:t>12</a:t>
            </a:fld>
            <a:endParaRPr lang="en-US"/>
          </a:p>
        </p:txBody>
      </p:sp>
    </p:spTree>
    <p:extLst>
      <p:ext uri="{BB962C8B-B14F-4D97-AF65-F5344CB8AC3E}">
        <p14:creationId xmlns:p14="http://schemas.microsoft.com/office/powerpoint/2010/main" val="2012236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FF7FD2E-EEDF-499B-A0E8-61D6D73BFFA7}" type="slidenum">
              <a:rPr lang="en-US" smtClean="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84017995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6517E-3EC4-4715-A3AD-0159BDC303A9}" type="slidenum">
              <a:rPr lang="en-US" smtClean="0"/>
              <a:pPr/>
              <a:t>‹#›</a:t>
            </a:fld>
            <a:endParaRPr lang="en-US"/>
          </a:p>
        </p:txBody>
      </p:sp>
    </p:spTree>
    <p:extLst>
      <p:ext uri="{BB962C8B-B14F-4D97-AF65-F5344CB8AC3E}">
        <p14:creationId xmlns:p14="http://schemas.microsoft.com/office/powerpoint/2010/main" val="73090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288A2-8DEC-4254-810F-0C6A16CF37B8}" type="slidenum">
              <a:rPr lang="en-US" smtClean="0"/>
              <a:pPr/>
              <a:t>‹#›</a:t>
            </a:fld>
            <a:endParaRPr lang="en-US"/>
          </a:p>
        </p:txBody>
      </p:sp>
    </p:spTree>
    <p:extLst>
      <p:ext uri="{BB962C8B-B14F-4D97-AF65-F5344CB8AC3E}">
        <p14:creationId xmlns:p14="http://schemas.microsoft.com/office/powerpoint/2010/main" val="37497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51841E-C0F1-48EA-9EE9-BE7969D507C0}" type="slidenum">
              <a:rPr lang="en-US" smtClean="0"/>
              <a:pPr/>
              <a:t>‹#›</a:t>
            </a:fld>
            <a:endParaRPr lang="en-US"/>
          </a:p>
        </p:txBody>
      </p:sp>
    </p:spTree>
    <p:extLst>
      <p:ext uri="{BB962C8B-B14F-4D97-AF65-F5344CB8AC3E}">
        <p14:creationId xmlns:p14="http://schemas.microsoft.com/office/powerpoint/2010/main" val="2138431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F8C66F3-A0B9-4760-9175-62832A3482A3}" type="slidenum">
              <a:rPr lang="en-US" smtClean="0"/>
              <a:pPr/>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6910526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40A53E-4933-4D66-BD30-2DD492CA0FA8}" type="slidenum">
              <a:rPr lang="en-US" smtClean="0"/>
              <a:pPr/>
              <a:t>‹#›</a:t>
            </a:fld>
            <a:endParaRPr lang="en-US"/>
          </a:p>
        </p:txBody>
      </p:sp>
    </p:spTree>
    <p:extLst>
      <p:ext uri="{BB962C8B-B14F-4D97-AF65-F5344CB8AC3E}">
        <p14:creationId xmlns:p14="http://schemas.microsoft.com/office/powerpoint/2010/main" val="134095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B6FA6F-B044-4DDD-B732-3203B6D1A232}" type="slidenum">
              <a:rPr lang="en-US" smtClean="0"/>
              <a:pPr/>
              <a:t>‹#›</a:t>
            </a:fld>
            <a:endParaRPr lang="en-US"/>
          </a:p>
        </p:txBody>
      </p:sp>
    </p:spTree>
    <p:extLst>
      <p:ext uri="{BB962C8B-B14F-4D97-AF65-F5344CB8AC3E}">
        <p14:creationId xmlns:p14="http://schemas.microsoft.com/office/powerpoint/2010/main" val="921221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73A547-1FFA-4A9E-819D-BD883770AC07}" type="slidenum">
              <a:rPr lang="en-US" smtClean="0"/>
              <a:pPr/>
              <a:t>‹#›</a:t>
            </a:fld>
            <a:endParaRPr lang="en-US"/>
          </a:p>
        </p:txBody>
      </p:sp>
    </p:spTree>
    <p:extLst>
      <p:ext uri="{BB962C8B-B14F-4D97-AF65-F5344CB8AC3E}">
        <p14:creationId xmlns:p14="http://schemas.microsoft.com/office/powerpoint/2010/main" val="420778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E5A0AB-1249-4340-BC28-24AEBE8FAE96}" type="slidenum">
              <a:rPr lang="en-US" smtClean="0"/>
              <a:pPr/>
              <a:t>‹#›</a:t>
            </a:fld>
            <a:endParaRPr lang="en-US"/>
          </a:p>
        </p:txBody>
      </p:sp>
    </p:spTree>
    <p:extLst>
      <p:ext uri="{BB962C8B-B14F-4D97-AF65-F5344CB8AC3E}">
        <p14:creationId xmlns:p14="http://schemas.microsoft.com/office/powerpoint/2010/main" val="540322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A6A27D8-0D5A-4999-B5C8-CA70B3DC68D4}" type="slidenum">
              <a:rPr lang="en-US" smtClean="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373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7571710D-15C8-4C5C-AE3E-7B779169AC85}" type="slidenum">
              <a:rPr lang="en-US" smtClean="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3858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FE31D316-4B5D-4096-AD42-9982AE9A22CB}" type="slidenum">
              <a:rPr lang="en-US" smtClean="0"/>
              <a:pPr/>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517857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epa.gov/sites/production/files/2016-01/documents/epa_letter_to_cda_5-19-15_slns_for_marijuana.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7332" y="2115239"/>
            <a:ext cx="9550400" cy="2615196"/>
          </a:xfrm>
        </p:spPr>
        <p:txBody>
          <a:bodyPr>
            <a:noAutofit/>
          </a:bodyPr>
          <a:lstStyle/>
          <a:p>
            <a:pPr algn="ctr"/>
            <a:br>
              <a:rPr lang="en-US" sz="4400" b="1" dirty="0"/>
            </a:br>
            <a:r>
              <a:rPr lang="en-US" sz="4400" b="1" dirty="0"/>
              <a:t>Proposal for Cannabis Regulation in Vermont </a:t>
            </a:r>
            <a:br>
              <a:rPr lang="en-US" sz="4400" b="1" dirty="0"/>
            </a:br>
            <a:br>
              <a:rPr lang="en-US" sz="4400" b="1" dirty="0"/>
            </a:br>
            <a:r>
              <a:rPr lang="en-US" sz="4400" b="1" dirty="0" err="1"/>
              <a:t>Vermont</a:t>
            </a:r>
            <a:r>
              <a:rPr lang="en-US" sz="4400" b="1" dirty="0"/>
              <a:t> Agency of Agriculture, Food &amp; Markets </a:t>
            </a:r>
          </a:p>
        </p:txBody>
      </p:sp>
    </p:spTree>
    <p:extLst>
      <p:ext uri="{BB962C8B-B14F-4D97-AF65-F5344CB8AC3E}">
        <p14:creationId xmlns:p14="http://schemas.microsoft.com/office/powerpoint/2010/main" val="416707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chemeClr val="accent6">
                    <a:lumMod val="50000"/>
                  </a:schemeClr>
                </a:solidFill>
              </a:rPr>
              <a:t>Opportunities</a:t>
            </a:r>
          </a:p>
        </p:txBody>
      </p:sp>
      <p:sp>
        <p:nvSpPr>
          <p:cNvPr id="3" name="Content Placeholder 2"/>
          <p:cNvSpPr>
            <a:spLocks noGrp="1"/>
          </p:cNvSpPr>
          <p:nvPr>
            <p:ph idx="1"/>
          </p:nvPr>
        </p:nvSpPr>
        <p:spPr>
          <a:xfrm>
            <a:off x="685800" y="1609761"/>
            <a:ext cx="10972800" cy="4525963"/>
          </a:xfrm>
        </p:spPr>
        <p:txBody>
          <a:bodyPr/>
          <a:lstStyle/>
          <a:p>
            <a:r>
              <a:rPr lang="en-US" sz="2800" dirty="0"/>
              <a:t>Build on pre-existing partnerships with other states that have gone before Vermont</a:t>
            </a:r>
          </a:p>
          <a:p>
            <a:pPr lvl="1"/>
            <a:r>
              <a:rPr lang="en-US" sz="2400" dirty="0"/>
              <a:t>Nationwide Network of State Regulators currently dealing with cannabis</a:t>
            </a:r>
            <a:endParaRPr lang="en-US" sz="1600" dirty="0"/>
          </a:p>
          <a:p>
            <a:r>
              <a:rPr lang="en-US" sz="2800" dirty="0"/>
              <a:t>Relationship with EPA and Pesticide registrants </a:t>
            </a:r>
          </a:p>
          <a:p>
            <a:r>
              <a:rPr lang="en-US" sz="2800" dirty="0"/>
              <a:t>Development of Vermont specific standards for cannabis production</a:t>
            </a:r>
          </a:p>
          <a:p>
            <a:r>
              <a:rPr lang="en-US" sz="2800" dirty="0"/>
              <a:t>Nutrient best management practices </a:t>
            </a:r>
          </a:p>
          <a:p>
            <a:r>
              <a:rPr lang="en-US" sz="2800" dirty="0"/>
              <a:t>Cultivation input controls: Fertilizers, heavy metals, pathogens, approved pesticides</a:t>
            </a:r>
          </a:p>
        </p:txBody>
      </p:sp>
    </p:spTree>
    <p:extLst>
      <p:ext uri="{BB962C8B-B14F-4D97-AF65-F5344CB8AC3E}">
        <p14:creationId xmlns:p14="http://schemas.microsoft.com/office/powerpoint/2010/main" val="2897220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653" y="311226"/>
            <a:ext cx="9601200" cy="1485900"/>
          </a:xfrm>
        </p:spPr>
        <p:txBody>
          <a:bodyPr/>
          <a:lstStyle/>
          <a:p>
            <a:pPr algn="ctr"/>
            <a:r>
              <a:rPr lang="en-US" sz="4000" dirty="0">
                <a:solidFill>
                  <a:schemeClr val="accent6">
                    <a:lumMod val="50000"/>
                  </a:schemeClr>
                </a:solidFill>
              </a:rPr>
              <a:t>Immediate Needs</a:t>
            </a:r>
          </a:p>
        </p:txBody>
      </p:sp>
      <p:sp>
        <p:nvSpPr>
          <p:cNvPr id="3" name="Content Placeholder 2"/>
          <p:cNvSpPr>
            <a:spLocks noGrp="1"/>
          </p:cNvSpPr>
          <p:nvPr>
            <p:ph idx="1"/>
          </p:nvPr>
        </p:nvSpPr>
        <p:spPr>
          <a:xfrm>
            <a:off x="774853" y="1302740"/>
            <a:ext cx="10972800" cy="4525963"/>
          </a:xfrm>
        </p:spPr>
        <p:txBody>
          <a:bodyPr>
            <a:normAutofit lnSpcReduction="10000"/>
          </a:bodyPr>
          <a:lstStyle/>
          <a:p>
            <a:r>
              <a:rPr lang="en-US" sz="2800" dirty="0"/>
              <a:t>Program Lead: Assemble internal Cannabis Program Development team</a:t>
            </a:r>
          </a:p>
          <a:p>
            <a:r>
              <a:rPr lang="en-US" sz="2800" dirty="0"/>
              <a:t>Legal Support: Rules development</a:t>
            </a:r>
          </a:p>
          <a:p>
            <a:r>
              <a:rPr lang="en-US" sz="2800" dirty="0"/>
              <a:t>Outreach: Stakeholder group. Vermont Cannabis Collaborative- Dispensary involvement</a:t>
            </a:r>
          </a:p>
          <a:p>
            <a:r>
              <a:rPr lang="en-US" sz="2800" dirty="0"/>
              <a:t>Authority to possess Standards &amp; Material</a:t>
            </a:r>
          </a:p>
          <a:p>
            <a:r>
              <a:rPr lang="en-US" sz="2800" dirty="0"/>
              <a:t>THC analysis methods development</a:t>
            </a:r>
          </a:p>
          <a:p>
            <a:r>
              <a:rPr lang="en-US" sz="2800" dirty="0"/>
              <a:t>Pesticide residue method development</a:t>
            </a:r>
          </a:p>
          <a:p>
            <a:r>
              <a:rPr lang="en-US" sz="2800" dirty="0"/>
              <a:t>Pathogen testing</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05278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67159"/>
            <a:ext cx="9601200" cy="1010798"/>
          </a:xfrm>
        </p:spPr>
        <p:txBody>
          <a:bodyPr/>
          <a:lstStyle/>
          <a:p>
            <a:pPr algn="ctr"/>
            <a:r>
              <a:rPr lang="en-US" sz="4000" dirty="0">
                <a:solidFill>
                  <a:schemeClr val="accent6">
                    <a:lumMod val="50000"/>
                  </a:schemeClr>
                </a:solidFill>
              </a:rPr>
              <a:t>Future Needs </a:t>
            </a:r>
          </a:p>
        </p:txBody>
      </p:sp>
      <p:sp>
        <p:nvSpPr>
          <p:cNvPr id="3" name="Content Placeholder 2"/>
          <p:cNvSpPr>
            <a:spLocks noGrp="1"/>
          </p:cNvSpPr>
          <p:nvPr>
            <p:ph idx="1"/>
          </p:nvPr>
        </p:nvSpPr>
        <p:spPr>
          <a:xfrm>
            <a:off x="798723" y="1277957"/>
            <a:ext cx="9601200" cy="3581400"/>
          </a:xfrm>
        </p:spPr>
        <p:txBody>
          <a:bodyPr/>
          <a:lstStyle/>
          <a:p>
            <a:r>
              <a:rPr lang="en-US" sz="2800" dirty="0"/>
              <a:t>Field Inspection Support </a:t>
            </a:r>
          </a:p>
          <a:p>
            <a:r>
              <a:rPr lang="en-US" sz="2800" dirty="0"/>
              <a:t>Program Support</a:t>
            </a:r>
          </a:p>
          <a:p>
            <a:r>
              <a:rPr lang="en-US" sz="2800" dirty="0"/>
              <a:t>Laboratory Staff and Instrumentation</a:t>
            </a:r>
          </a:p>
          <a:p>
            <a:r>
              <a:rPr lang="en-US" sz="2800" dirty="0"/>
              <a:t>Agricultural Development coordination</a:t>
            </a:r>
          </a:p>
          <a:p>
            <a:pPr lvl="1"/>
            <a:r>
              <a:rPr lang="en-US" dirty="0"/>
              <a:t>Outreach and compliance assistance</a:t>
            </a:r>
          </a:p>
          <a:p>
            <a:endParaRPr lang="en-US" dirty="0"/>
          </a:p>
        </p:txBody>
      </p:sp>
    </p:spTree>
    <p:extLst>
      <p:ext uri="{BB962C8B-B14F-4D97-AF65-F5344CB8AC3E}">
        <p14:creationId xmlns:p14="http://schemas.microsoft.com/office/powerpoint/2010/main" val="4180040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chemeClr val="accent6">
                    <a:lumMod val="50000"/>
                  </a:schemeClr>
                </a:solidFill>
              </a:rPr>
              <a:t>Cannabis Consumption Survey</a:t>
            </a:r>
          </a:p>
        </p:txBody>
      </p:sp>
      <p:sp>
        <p:nvSpPr>
          <p:cNvPr id="3" name="Content Placeholder 2"/>
          <p:cNvSpPr>
            <a:spLocks noGrp="1"/>
          </p:cNvSpPr>
          <p:nvPr>
            <p:ph idx="1"/>
          </p:nvPr>
        </p:nvSpPr>
        <p:spPr>
          <a:xfrm>
            <a:off x="851971" y="1554678"/>
            <a:ext cx="10972800" cy="4525963"/>
          </a:xfrm>
        </p:spPr>
        <p:txBody>
          <a:bodyPr/>
          <a:lstStyle/>
          <a:p>
            <a:r>
              <a:rPr lang="en-US" sz="2800" dirty="0"/>
              <a:t>This survey is intended to obtain a better understanding of the type, manner and amount of marijuana consumed by end users.  </a:t>
            </a:r>
          </a:p>
          <a:p>
            <a:r>
              <a:rPr lang="en-US" sz="2800" dirty="0"/>
              <a:t>Responses will be used to develop future pesticide use risk assessments to determine potential exposures to residues on cannabis.   </a:t>
            </a:r>
          </a:p>
        </p:txBody>
      </p:sp>
    </p:spTree>
    <p:extLst>
      <p:ext uri="{BB962C8B-B14F-4D97-AF65-F5344CB8AC3E}">
        <p14:creationId xmlns:p14="http://schemas.microsoft.com/office/powerpoint/2010/main" val="2905364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chemeClr val="accent6">
                    <a:lumMod val="50000"/>
                  </a:schemeClr>
                </a:solidFill>
              </a:rPr>
              <a:t>Cannabis Consumption Survey</a:t>
            </a:r>
          </a:p>
        </p:txBody>
      </p:sp>
      <p:sp>
        <p:nvSpPr>
          <p:cNvPr id="3" name="Content Placeholder 2"/>
          <p:cNvSpPr>
            <a:spLocks noGrp="1"/>
          </p:cNvSpPr>
          <p:nvPr>
            <p:ph sz="half" idx="1"/>
          </p:nvPr>
        </p:nvSpPr>
        <p:spPr>
          <a:xfrm>
            <a:off x="975341" y="1556134"/>
            <a:ext cx="4501266" cy="4525963"/>
          </a:xfrm>
        </p:spPr>
        <p:txBody>
          <a:bodyPr/>
          <a:lstStyle/>
          <a:p>
            <a:r>
              <a:rPr lang="en-US" sz="2800" dirty="0"/>
              <a:t>Who?</a:t>
            </a:r>
          </a:p>
          <a:p>
            <a:pPr lvl="1"/>
            <a:r>
              <a:rPr lang="en-US" sz="2400" dirty="0"/>
              <a:t>Age Range</a:t>
            </a:r>
          </a:p>
          <a:p>
            <a:r>
              <a:rPr lang="en-US" sz="2800" dirty="0"/>
              <a:t>What?</a:t>
            </a:r>
          </a:p>
          <a:p>
            <a:pPr lvl="1"/>
            <a:r>
              <a:rPr lang="en-US" sz="2400" dirty="0"/>
              <a:t>Flower</a:t>
            </a:r>
          </a:p>
          <a:p>
            <a:pPr lvl="1"/>
            <a:r>
              <a:rPr lang="en-US" sz="2400" dirty="0"/>
              <a:t>Concentrates</a:t>
            </a:r>
          </a:p>
          <a:p>
            <a:r>
              <a:rPr lang="en-US" sz="2800" dirty="0"/>
              <a:t>How?</a:t>
            </a:r>
          </a:p>
          <a:p>
            <a:pPr lvl="1"/>
            <a:r>
              <a:rPr lang="en-US" sz="2400" dirty="0"/>
              <a:t>Inhalation</a:t>
            </a:r>
          </a:p>
          <a:p>
            <a:pPr lvl="1"/>
            <a:r>
              <a:rPr lang="en-US" sz="2400" dirty="0"/>
              <a:t>Ingestion</a:t>
            </a:r>
          </a:p>
          <a:p>
            <a:pPr lvl="1"/>
            <a:r>
              <a:rPr lang="en-US" sz="2400" dirty="0"/>
              <a:t>Transdermal </a:t>
            </a:r>
          </a:p>
        </p:txBody>
      </p:sp>
      <p:sp>
        <p:nvSpPr>
          <p:cNvPr id="4" name="Content Placeholder 3"/>
          <p:cNvSpPr>
            <a:spLocks noGrp="1"/>
          </p:cNvSpPr>
          <p:nvPr>
            <p:ph sz="half" idx="2"/>
          </p:nvPr>
        </p:nvSpPr>
        <p:spPr>
          <a:xfrm>
            <a:off x="6260998" y="1600824"/>
            <a:ext cx="4447786" cy="3581401"/>
          </a:xfrm>
        </p:spPr>
        <p:txBody>
          <a:bodyPr/>
          <a:lstStyle/>
          <a:p>
            <a:r>
              <a:rPr lang="en-US" sz="2400" dirty="0"/>
              <a:t>How Much?</a:t>
            </a:r>
          </a:p>
          <a:p>
            <a:r>
              <a:rPr lang="en-US" sz="2400" dirty="0"/>
              <a:t>How Often?</a:t>
            </a:r>
          </a:p>
        </p:txBody>
      </p:sp>
    </p:spTree>
    <p:extLst>
      <p:ext uri="{BB962C8B-B14F-4D97-AF65-F5344CB8AC3E}">
        <p14:creationId xmlns:p14="http://schemas.microsoft.com/office/powerpoint/2010/main" val="1900664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891" y="399361"/>
            <a:ext cx="9601200" cy="1485900"/>
          </a:xfrm>
        </p:spPr>
        <p:txBody>
          <a:bodyPr/>
          <a:lstStyle/>
          <a:p>
            <a:pPr algn="ctr"/>
            <a:r>
              <a:rPr lang="en-US" sz="4000" dirty="0">
                <a:solidFill>
                  <a:schemeClr val="accent6">
                    <a:lumMod val="50000"/>
                  </a:schemeClr>
                </a:solidFill>
              </a:rPr>
              <a:t>VAAFM activities to date or in progress</a:t>
            </a:r>
          </a:p>
        </p:txBody>
      </p:sp>
      <p:sp>
        <p:nvSpPr>
          <p:cNvPr id="3" name="Content Placeholder 2"/>
          <p:cNvSpPr>
            <a:spLocks noGrp="1"/>
          </p:cNvSpPr>
          <p:nvPr>
            <p:ph idx="1"/>
          </p:nvPr>
        </p:nvSpPr>
        <p:spPr>
          <a:xfrm>
            <a:off x="929091" y="1417638"/>
            <a:ext cx="10972800" cy="4525963"/>
          </a:xfrm>
        </p:spPr>
        <p:txBody>
          <a:bodyPr/>
          <a:lstStyle/>
          <a:p>
            <a:r>
              <a:rPr lang="en-US" sz="2800" dirty="0"/>
              <a:t>State hemp regulation</a:t>
            </a:r>
          </a:p>
          <a:p>
            <a:r>
              <a:rPr lang="en-US" sz="2800" dirty="0"/>
              <a:t>State certification of pesticide applicators</a:t>
            </a:r>
          </a:p>
          <a:p>
            <a:r>
              <a:rPr lang="en-US" sz="2800" dirty="0"/>
              <a:t>Laboratory method development-resources </a:t>
            </a:r>
          </a:p>
          <a:p>
            <a:r>
              <a:rPr lang="en-US" sz="2800" dirty="0"/>
              <a:t>Authority to provide access to approved (legal) pesticide products</a:t>
            </a:r>
          </a:p>
          <a:p>
            <a:r>
              <a:rPr lang="en-US" sz="2800" dirty="0"/>
              <a:t>National Workgroup to obtain multi-state input for human &amp; environmental risk assessment resources (toxicology, </a:t>
            </a:r>
            <a:r>
              <a:rPr lang="en-US" sz="2800" dirty="0" err="1"/>
              <a:t>env</a:t>
            </a:r>
            <a:r>
              <a:rPr lang="en-US" sz="2800" dirty="0"/>
              <a:t>. fate, worker exposure…)</a:t>
            </a:r>
          </a:p>
          <a:p>
            <a:r>
              <a:rPr lang="en-US" sz="2800" dirty="0"/>
              <a:t>National agriculture workgroup “proposed model bill”</a:t>
            </a:r>
            <a:endParaRPr lang="en-US" dirty="0"/>
          </a:p>
          <a:p>
            <a:endParaRPr lang="en-US" dirty="0"/>
          </a:p>
        </p:txBody>
      </p:sp>
    </p:spTree>
    <p:extLst>
      <p:ext uri="{BB962C8B-B14F-4D97-AF65-F5344CB8AC3E}">
        <p14:creationId xmlns:p14="http://schemas.microsoft.com/office/powerpoint/2010/main" val="3129609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794311" y="1527769"/>
            <a:ext cx="3232436" cy="3506598"/>
          </a:xfrm>
          <a:prstGeom prst="rect">
            <a:avLst/>
          </a:prstGeom>
          <a:noFill/>
          <a:effectLst>
            <a:outerShdw blurRad="50800" dist="50800" dir="5400000" algn="ctr" rotWithShape="0">
              <a:srgbClr val="000000"/>
            </a:outerShdw>
          </a:effectLst>
        </p:spPr>
      </p:pic>
      <p:sp>
        <p:nvSpPr>
          <p:cNvPr id="2" name="Title 1"/>
          <p:cNvSpPr>
            <a:spLocks noGrp="1"/>
          </p:cNvSpPr>
          <p:nvPr>
            <p:ph type="title"/>
          </p:nvPr>
        </p:nvSpPr>
        <p:spPr>
          <a:xfrm>
            <a:off x="1318106" y="202206"/>
            <a:ext cx="10515600" cy="1325563"/>
          </a:xfrm>
        </p:spPr>
        <p:txBody>
          <a:bodyPr/>
          <a:lstStyle/>
          <a:p>
            <a:pPr algn="ctr"/>
            <a:r>
              <a:rPr lang="en-US" sz="4000" dirty="0">
                <a:solidFill>
                  <a:schemeClr val="accent6">
                    <a:lumMod val="50000"/>
                  </a:schemeClr>
                </a:solidFill>
              </a:rPr>
              <a:t>EPA Special Local Needs </a:t>
            </a:r>
            <a:br>
              <a:rPr lang="en-US" sz="4000" dirty="0">
                <a:solidFill>
                  <a:schemeClr val="accent6">
                    <a:lumMod val="50000"/>
                  </a:schemeClr>
                </a:solidFill>
              </a:rPr>
            </a:br>
            <a:r>
              <a:rPr lang="en-US" sz="4000" dirty="0">
                <a:solidFill>
                  <a:schemeClr val="accent6">
                    <a:lumMod val="50000"/>
                  </a:schemeClr>
                </a:solidFill>
              </a:rPr>
              <a:t>State registration for pesticide products</a:t>
            </a:r>
          </a:p>
        </p:txBody>
      </p:sp>
      <p:sp>
        <p:nvSpPr>
          <p:cNvPr id="3" name="Content Placeholder 2"/>
          <p:cNvSpPr>
            <a:spLocks noGrp="1"/>
          </p:cNvSpPr>
          <p:nvPr>
            <p:ph idx="1"/>
          </p:nvPr>
        </p:nvSpPr>
        <p:spPr>
          <a:xfrm>
            <a:off x="734211" y="1527769"/>
            <a:ext cx="10117403" cy="4664879"/>
          </a:xfrm>
        </p:spPr>
        <p:txBody>
          <a:bodyPr>
            <a:normAutofit/>
          </a:bodyPr>
          <a:lstStyle/>
          <a:p>
            <a:r>
              <a:rPr lang="en-US" sz="2800" dirty="0"/>
              <a:t>EPA letter of intent of Colorado</a:t>
            </a:r>
          </a:p>
          <a:p>
            <a:pPr lvl="1"/>
            <a:r>
              <a:rPr lang="en-US" dirty="0"/>
              <a:t>Provided a path forward</a:t>
            </a:r>
          </a:p>
          <a:p>
            <a:pPr lvl="1"/>
            <a:r>
              <a:rPr lang="en-US" dirty="0"/>
              <a:t>Outlined conditions required:</a:t>
            </a:r>
          </a:p>
          <a:p>
            <a:pPr marL="530352" lvl="1" indent="0">
              <a:buNone/>
            </a:pPr>
            <a:r>
              <a:rPr lang="en-US" dirty="0">
                <a:solidFill>
                  <a:schemeClr val="accent6">
                    <a:lumMod val="50000"/>
                  </a:schemeClr>
                </a:solidFill>
                <a:hlinkClick r:id="rId4"/>
              </a:rPr>
              <a:t>http://www.epa.gov/sites/production/files/2016-01/documents/epa_letter_to_cda_5-19-15_slns_for_marijuana.pdf</a:t>
            </a:r>
            <a:endParaRPr lang="en-US" dirty="0">
              <a:solidFill>
                <a:schemeClr val="accent6">
                  <a:lumMod val="50000"/>
                </a:schemeClr>
              </a:solidFill>
            </a:endParaRPr>
          </a:p>
          <a:p>
            <a:pPr marL="457200" lvl="1" indent="0">
              <a:buNone/>
            </a:pPr>
            <a:endParaRPr lang="en-US" dirty="0">
              <a:solidFill>
                <a:schemeClr val="accent6">
                  <a:lumMod val="50000"/>
                </a:schemeClr>
              </a:solidFill>
            </a:endParaRPr>
          </a:p>
          <a:p>
            <a:pPr marL="457200" lvl="1" indent="0">
              <a:buNone/>
            </a:pPr>
            <a:endParaRPr lang="en-US" dirty="0">
              <a:solidFill>
                <a:schemeClr val="accent6">
                  <a:lumMod val="50000"/>
                </a:schemeClr>
              </a:solidFill>
            </a:endParaRPr>
          </a:p>
          <a:p>
            <a:pPr marL="457200" lvl="1" indent="0">
              <a:buNone/>
            </a:pPr>
            <a:endParaRPr lang="en-US" dirty="0">
              <a:solidFill>
                <a:schemeClr val="accent6">
                  <a:lumMod val="50000"/>
                </a:schemeClr>
              </a:solidFill>
            </a:endParaRPr>
          </a:p>
          <a:p>
            <a:pPr marL="457200" lvl="1" indent="0">
              <a:buNone/>
            </a:pPr>
            <a:endParaRPr lang="en-US" dirty="0">
              <a:solidFill>
                <a:schemeClr val="accent6">
                  <a:lumMod val="50000"/>
                </a:schemeClr>
              </a:solidFill>
            </a:endParaRPr>
          </a:p>
          <a:p>
            <a:r>
              <a:rPr lang="en-US" sz="2800" dirty="0"/>
              <a:t>Requires states to perform risk assessments</a:t>
            </a:r>
          </a:p>
          <a:p>
            <a:r>
              <a:rPr lang="en-US" sz="2800" dirty="0"/>
              <a:t>Requires support from the pesticide product registrants</a:t>
            </a:r>
          </a:p>
          <a:p>
            <a:endParaRPr lang="en-US" dirty="0"/>
          </a:p>
        </p:txBody>
      </p:sp>
    </p:spTree>
    <p:extLst>
      <p:ext uri="{BB962C8B-B14F-4D97-AF65-F5344CB8AC3E}">
        <p14:creationId xmlns:p14="http://schemas.microsoft.com/office/powerpoint/2010/main" val="1443515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959" y="112923"/>
            <a:ext cx="10868140" cy="1319270"/>
          </a:xfrm>
        </p:spPr>
        <p:txBody>
          <a:bodyPr>
            <a:normAutofit fontScale="90000"/>
          </a:bodyPr>
          <a:lstStyle/>
          <a:p>
            <a:pPr algn="ctr"/>
            <a:r>
              <a:rPr lang="en-US" dirty="0">
                <a:solidFill>
                  <a:schemeClr val="accent6">
                    <a:lumMod val="50000"/>
                  </a:schemeClr>
                </a:solidFill>
              </a:rPr>
              <a:t>State FIFRA Issues Research &amp; Evaluation Group</a:t>
            </a:r>
            <a:br>
              <a:rPr lang="en-US" dirty="0">
                <a:solidFill>
                  <a:schemeClr val="accent6">
                    <a:lumMod val="50000"/>
                  </a:schemeClr>
                </a:solidFill>
              </a:rPr>
            </a:br>
            <a:r>
              <a:rPr lang="en-US" dirty="0">
                <a:solidFill>
                  <a:schemeClr val="accent6">
                    <a:lumMod val="50000"/>
                  </a:schemeClr>
                </a:solidFill>
              </a:rPr>
              <a:t>SFIREG</a:t>
            </a:r>
          </a:p>
        </p:txBody>
      </p:sp>
      <p:sp>
        <p:nvSpPr>
          <p:cNvPr id="3" name="Content Placeholder 2"/>
          <p:cNvSpPr>
            <a:spLocks noGrp="1"/>
          </p:cNvSpPr>
          <p:nvPr>
            <p:ph idx="1"/>
          </p:nvPr>
        </p:nvSpPr>
        <p:spPr>
          <a:xfrm>
            <a:off x="685800" y="1815861"/>
            <a:ext cx="10972800" cy="5042139"/>
          </a:xfrm>
        </p:spPr>
        <p:txBody>
          <a:bodyPr/>
          <a:lstStyle/>
          <a:p>
            <a:r>
              <a:rPr lang="en-US" sz="2800" dirty="0"/>
              <a:t>Workgroup – Created December 2015</a:t>
            </a:r>
          </a:p>
          <a:p>
            <a:pPr lvl="1"/>
            <a:r>
              <a:rPr lang="en-US" sz="2400" dirty="0"/>
              <a:t>NV has been developing two SLN applications. </a:t>
            </a:r>
          </a:p>
          <a:p>
            <a:pPr lvl="1"/>
            <a:r>
              <a:rPr lang="en-US" sz="2400" dirty="0" err="1"/>
              <a:t>CropLife</a:t>
            </a:r>
            <a:r>
              <a:rPr lang="en-US" sz="2400" dirty="0"/>
              <a:t> America has expressed concerns from registrants, and want to be included in a workgroup. Conversation to extend to hemp.</a:t>
            </a:r>
          </a:p>
          <a:p>
            <a:pPr lvl="1"/>
            <a:r>
              <a:rPr lang="en-US" sz="2400" dirty="0"/>
              <a:t>Risk cup considerations are a significant issue.  If the risk cup is already close to full, the product will not be pursued.</a:t>
            </a:r>
          </a:p>
          <a:p>
            <a:pPr lvl="1"/>
            <a:r>
              <a:rPr lang="en-US" sz="2400" dirty="0"/>
              <a:t>Colorado agricultural statistics for the 2015 season show $800 M for alfalfa, $700 M for cannabis, and $600 M for corn.</a:t>
            </a:r>
          </a:p>
        </p:txBody>
      </p:sp>
    </p:spTree>
    <p:extLst>
      <p:ext uri="{BB962C8B-B14F-4D97-AF65-F5344CB8AC3E}">
        <p14:creationId xmlns:p14="http://schemas.microsoft.com/office/powerpoint/2010/main" val="2160096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436870" y="1564617"/>
            <a:ext cx="5837682" cy="1069499"/>
          </a:xfrm>
          <a:prstGeom prst="rect">
            <a:avLst/>
          </a:prstGeom>
        </p:spPr>
      </p:pic>
      <p:sp>
        <p:nvSpPr>
          <p:cNvPr id="2" name="Title 1"/>
          <p:cNvSpPr>
            <a:spLocks noGrp="1"/>
          </p:cNvSpPr>
          <p:nvPr>
            <p:ph type="title"/>
          </p:nvPr>
        </p:nvSpPr>
        <p:spPr>
          <a:xfrm>
            <a:off x="1404650" y="271053"/>
            <a:ext cx="9601200" cy="1485900"/>
          </a:xfrm>
        </p:spPr>
        <p:txBody>
          <a:bodyPr/>
          <a:lstStyle/>
          <a:p>
            <a:pPr algn="ctr"/>
            <a:r>
              <a:rPr lang="en-US" sz="4000" dirty="0">
                <a:solidFill>
                  <a:schemeClr val="accent6">
                    <a:lumMod val="50000"/>
                  </a:schemeClr>
                </a:solidFill>
              </a:rPr>
              <a:t>Why do we need legal pesticides and certified applicators?</a:t>
            </a:r>
            <a:endParaRPr lang="en-US" sz="4000" b="1" dirty="0">
              <a:solidFill>
                <a:schemeClr val="accent6">
                  <a:lumMod val="50000"/>
                </a:schemeClr>
              </a:solidFill>
            </a:endParaRPr>
          </a:p>
        </p:txBody>
      </p:sp>
      <p:sp>
        <p:nvSpPr>
          <p:cNvPr id="3" name="Content Placeholder 2"/>
          <p:cNvSpPr>
            <a:spLocks noGrp="1"/>
          </p:cNvSpPr>
          <p:nvPr>
            <p:ph idx="1"/>
          </p:nvPr>
        </p:nvSpPr>
        <p:spPr>
          <a:xfrm>
            <a:off x="5367528" y="2890180"/>
            <a:ext cx="6630924" cy="3684357"/>
          </a:xfrm>
        </p:spPr>
        <p:txBody>
          <a:bodyPr>
            <a:normAutofit fontScale="92500" lnSpcReduction="10000"/>
          </a:bodyPr>
          <a:lstStyle/>
          <a:p>
            <a:pPr marL="0" indent="0">
              <a:buNone/>
            </a:pPr>
            <a:r>
              <a:rPr lang="en-US" i="1" dirty="0"/>
              <a:t>Pesticide product Guardian™ ordered removed from sale, growers asked to stop its usage</a:t>
            </a:r>
            <a:br>
              <a:rPr lang="en-US" i="1" dirty="0"/>
            </a:br>
            <a:endParaRPr lang="en-US" i="1" dirty="0"/>
          </a:p>
          <a:p>
            <a:r>
              <a:rPr lang="en-US" i="1" dirty="0"/>
              <a:t>February 5, 2016... The Oregon Department of Agriculture has ordered stoppage of sale and the removal of the pesticide product Guardian, which is labeled for use on ornamental, food, and feed crops for mite control but also used by cannabis growers. In addition, ODA is asking growers who may have purchased the pesticide product to refrain from using it. ODA’s actions come following an investigation of the product that found the presence of the pesticide active ingredient </a:t>
            </a:r>
            <a:r>
              <a:rPr lang="en-US" i="1" dirty="0" err="1"/>
              <a:t>abamectin</a:t>
            </a:r>
            <a:r>
              <a:rPr lang="en-US" i="1" dirty="0"/>
              <a:t>, which is not listed on the product label.</a:t>
            </a:r>
            <a:endParaRPr lang="en-US" dirty="0"/>
          </a:p>
        </p:txBody>
      </p:sp>
      <p:sp>
        <p:nvSpPr>
          <p:cNvPr id="6" name="TextBox 5"/>
          <p:cNvSpPr txBox="1"/>
          <p:nvPr/>
        </p:nvSpPr>
        <p:spPr>
          <a:xfrm>
            <a:off x="891595" y="1880815"/>
            <a:ext cx="3995928" cy="224676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If there is not a legal solution growers will use whatever works.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rPr>
              <a:t>High residues in concentrates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rPr>
              <a:t>Undisclosed pesticide active ingredient in products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solidFill>
                  <a:sysClr val="windowText" lastClr="000000"/>
                </a:solidFill>
                <a:effectLst/>
                <a:uLnTx/>
                <a:uFillTx/>
              </a:rPr>
              <a:t>Word of mouth</a:t>
            </a:r>
          </a:p>
        </p:txBody>
      </p:sp>
    </p:spTree>
    <p:extLst>
      <p:ext uri="{BB962C8B-B14F-4D97-AF65-F5344CB8AC3E}">
        <p14:creationId xmlns:p14="http://schemas.microsoft.com/office/powerpoint/2010/main" val="3433216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014" y="156470"/>
            <a:ext cx="6410325" cy="2162175"/>
          </a:xfrm>
          <a:prstGeom prst="rect">
            <a:avLst/>
          </a:prstGeom>
        </p:spPr>
      </p:pic>
      <p:pic>
        <p:nvPicPr>
          <p:cNvPr id="3" name="Picture 2"/>
          <p:cNvPicPr>
            <a:picLocks noChangeAspect="1"/>
          </p:cNvPicPr>
          <p:nvPr/>
        </p:nvPicPr>
        <p:blipFill>
          <a:blip r:embed="rId3"/>
          <a:stretch>
            <a:fillRect/>
          </a:stretch>
        </p:blipFill>
        <p:spPr>
          <a:xfrm>
            <a:off x="112014" y="3577329"/>
            <a:ext cx="6591300" cy="2495550"/>
          </a:xfrm>
          <a:prstGeom prst="rect">
            <a:avLst/>
          </a:prstGeom>
        </p:spPr>
      </p:pic>
      <p:pic>
        <p:nvPicPr>
          <p:cNvPr id="5" name="Picture 4"/>
          <p:cNvPicPr>
            <a:picLocks noChangeAspect="1"/>
          </p:cNvPicPr>
          <p:nvPr/>
        </p:nvPicPr>
        <p:blipFill>
          <a:blip r:embed="rId4"/>
          <a:stretch>
            <a:fillRect/>
          </a:stretch>
        </p:blipFill>
        <p:spPr>
          <a:xfrm>
            <a:off x="5537903" y="5321737"/>
            <a:ext cx="5541887" cy="1502283"/>
          </a:xfrm>
          <a:prstGeom prst="rect">
            <a:avLst/>
          </a:prstGeom>
        </p:spPr>
      </p:pic>
      <p:pic>
        <p:nvPicPr>
          <p:cNvPr id="6" name="Picture 5"/>
          <p:cNvPicPr>
            <a:picLocks noChangeAspect="1"/>
          </p:cNvPicPr>
          <p:nvPr/>
        </p:nvPicPr>
        <p:blipFill>
          <a:blip r:embed="rId5"/>
          <a:stretch>
            <a:fillRect/>
          </a:stretch>
        </p:blipFill>
        <p:spPr>
          <a:xfrm>
            <a:off x="6930691" y="3115975"/>
            <a:ext cx="5036166" cy="1999869"/>
          </a:xfrm>
          <a:prstGeom prst="rect">
            <a:avLst/>
          </a:prstGeom>
        </p:spPr>
      </p:pic>
      <p:pic>
        <p:nvPicPr>
          <p:cNvPr id="7" name="Picture 6"/>
          <p:cNvPicPr>
            <a:picLocks noChangeAspect="1"/>
          </p:cNvPicPr>
          <p:nvPr/>
        </p:nvPicPr>
        <p:blipFill>
          <a:blip r:embed="rId6"/>
          <a:stretch>
            <a:fillRect/>
          </a:stretch>
        </p:blipFill>
        <p:spPr>
          <a:xfrm>
            <a:off x="647316" y="2421268"/>
            <a:ext cx="6307646" cy="950167"/>
          </a:xfrm>
          <a:prstGeom prst="rect">
            <a:avLst/>
          </a:prstGeom>
        </p:spPr>
      </p:pic>
      <p:pic>
        <p:nvPicPr>
          <p:cNvPr id="10" name="Picture 9"/>
          <p:cNvPicPr>
            <a:picLocks noChangeAspect="1"/>
          </p:cNvPicPr>
          <p:nvPr/>
        </p:nvPicPr>
        <p:blipFill>
          <a:blip r:embed="rId7"/>
          <a:stretch>
            <a:fillRect/>
          </a:stretch>
        </p:blipFill>
        <p:spPr>
          <a:xfrm>
            <a:off x="6181344" y="423493"/>
            <a:ext cx="6044182" cy="1998423"/>
          </a:xfrm>
          <a:prstGeom prst="rect">
            <a:avLst/>
          </a:prstGeom>
        </p:spPr>
      </p:pic>
    </p:spTree>
    <p:extLst>
      <p:ext uri="{BB962C8B-B14F-4D97-AF65-F5344CB8AC3E}">
        <p14:creationId xmlns:p14="http://schemas.microsoft.com/office/powerpoint/2010/main" val="433119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880" y="370474"/>
            <a:ext cx="6422849" cy="1414259"/>
          </a:xfrm>
        </p:spPr>
        <p:txBody>
          <a:bodyPr>
            <a:noAutofit/>
          </a:bodyPr>
          <a:lstStyle/>
          <a:p>
            <a:r>
              <a:rPr lang="en-US" sz="3600" dirty="0">
                <a:solidFill>
                  <a:schemeClr val="accent6">
                    <a:lumMod val="50000"/>
                  </a:schemeClr>
                </a:solidFill>
              </a:rPr>
              <a:t>Cannabis regulatory program at the Agency of Agriculture </a:t>
            </a:r>
          </a:p>
        </p:txBody>
      </p:sp>
      <p:sp>
        <p:nvSpPr>
          <p:cNvPr id="3" name="Content Placeholder 2"/>
          <p:cNvSpPr>
            <a:spLocks noGrp="1"/>
          </p:cNvSpPr>
          <p:nvPr>
            <p:ph idx="1"/>
          </p:nvPr>
        </p:nvSpPr>
        <p:spPr>
          <a:xfrm>
            <a:off x="5116880" y="2099603"/>
            <a:ext cx="6422848" cy="4249439"/>
          </a:xfrm>
        </p:spPr>
        <p:txBody>
          <a:bodyPr>
            <a:normAutofit fontScale="92500" lnSpcReduction="10000"/>
          </a:bodyPr>
          <a:lstStyle/>
          <a:p>
            <a:r>
              <a:rPr lang="en-US" sz="2000" dirty="0"/>
              <a:t>Cannabinoid concentration validation</a:t>
            </a:r>
          </a:p>
          <a:p>
            <a:pPr lvl="1"/>
            <a:r>
              <a:rPr lang="en-US" sz="2000" dirty="0"/>
              <a:t>THC</a:t>
            </a:r>
          </a:p>
          <a:p>
            <a:pPr lvl="1"/>
            <a:r>
              <a:rPr lang="en-US" sz="2000" dirty="0"/>
              <a:t>THCA</a:t>
            </a:r>
          </a:p>
          <a:p>
            <a:pPr lvl="1"/>
            <a:r>
              <a:rPr lang="en-US" sz="2000" dirty="0"/>
              <a:t>CBD</a:t>
            </a:r>
          </a:p>
          <a:p>
            <a:pPr lvl="1"/>
            <a:r>
              <a:rPr lang="en-US" sz="2000" dirty="0"/>
              <a:t>CBDA</a:t>
            </a:r>
          </a:p>
          <a:p>
            <a:pPr lvl="1"/>
            <a:r>
              <a:rPr lang="en-US" sz="2000" dirty="0"/>
              <a:t>CBN</a:t>
            </a:r>
          </a:p>
          <a:p>
            <a:r>
              <a:rPr lang="en-US" sz="2000" dirty="0"/>
              <a:t>Pesticide Residue Analysis</a:t>
            </a:r>
          </a:p>
          <a:p>
            <a:r>
              <a:rPr lang="en-US" sz="2000" dirty="0"/>
              <a:t>Adulterated products</a:t>
            </a:r>
          </a:p>
          <a:p>
            <a:pPr lvl="1"/>
            <a:r>
              <a:rPr lang="en-US" sz="2000" dirty="0"/>
              <a:t>Powdery Mildew</a:t>
            </a:r>
          </a:p>
          <a:p>
            <a:pPr lvl="1"/>
            <a:r>
              <a:rPr lang="en-US" sz="2000" dirty="0"/>
              <a:t>Pathogens (e-coli, salmonella)</a:t>
            </a:r>
          </a:p>
          <a:p>
            <a:r>
              <a:rPr lang="en-US" sz="2000" dirty="0"/>
              <a:t>Establish testing protocols and reporting requirements for Vermont</a:t>
            </a:r>
          </a:p>
          <a:p>
            <a:endParaRPr lang="en-US" sz="2400" dirty="0"/>
          </a:p>
        </p:txBody>
      </p:sp>
      <p:pic>
        <p:nvPicPr>
          <p:cNvPr id="4" name="Picture 3"/>
          <p:cNvPicPr>
            <a:picLocks noChangeAspect="1"/>
          </p:cNvPicPr>
          <p:nvPr/>
        </p:nvPicPr>
        <p:blipFill rotWithShape="1">
          <a:blip r:embed="rId3">
            <a:extLst/>
          </a:blip>
          <a:srcRect l="11765" r="11673"/>
          <a:stretch/>
        </p:blipFill>
        <p:spPr>
          <a:xfrm>
            <a:off x="1218740" y="232195"/>
            <a:ext cx="3026664" cy="2470743"/>
          </a:xfrm>
          <a:prstGeom prst="rect">
            <a:avLst/>
          </a:prstGeom>
          <a:pattFill prst="pct5">
            <a:fgClr>
              <a:schemeClr val="accent1"/>
            </a:fgClr>
            <a:bgClr>
              <a:schemeClr val="bg1"/>
            </a:bgClr>
          </a:pattFill>
          <a:effectLst/>
        </p:spPr>
      </p:pic>
      <p:pic>
        <p:nvPicPr>
          <p:cNvPr id="5" name="Picture 4"/>
          <p:cNvPicPr>
            <a:picLocks noChangeAspect="1"/>
          </p:cNvPicPr>
          <p:nvPr/>
        </p:nvPicPr>
        <p:blipFill rotWithShape="1">
          <a:blip r:embed="rId4"/>
          <a:srcRect l="4765" r="12076" b="5"/>
          <a:stretch/>
        </p:blipFill>
        <p:spPr>
          <a:xfrm>
            <a:off x="927592" y="2942448"/>
            <a:ext cx="4071668" cy="3107827"/>
          </a:xfrm>
          <a:prstGeom prst="rect">
            <a:avLst/>
          </a:prstGeom>
        </p:spPr>
      </p:pic>
    </p:spTree>
    <p:extLst>
      <p:ext uri="{BB962C8B-B14F-4D97-AF65-F5344CB8AC3E}">
        <p14:creationId xmlns:p14="http://schemas.microsoft.com/office/powerpoint/2010/main" val="14681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735" y="355294"/>
            <a:ext cx="9601200" cy="1485900"/>
          </a:xfrm>
        </p:spPr>
        <p:txBody>
          <a:bodyPr/>
          <a:lstStyle/>
          <a:p>
            <a:r>
              <a:rPr lang="en-US" sz="4000" dirty="0">
                <a:solidFill>
                  <a:schemeClr val="accent6">
                    <a:lumMod val="50000"/>
                  </a:schemeClr>
                </a:solidFill>
              </a:rPr>
              <a:t>Proposed Agency responsibilities under Vermont regulatory framework</a:t>
            </a:r>
          </a:p>
        </p:txBody>
      </p:sp>
      <p:sp>
        <p:nvSpPr>
          <p:cNvPr id="3" name="Content Placeholder 2"/>
          <p:cNvSpPr>
            <a:spLocks noGrp="1"/>
          </p:cNvSpPr>
          <p:nvPr>
            <p:ph idx="1"/>
          </p:nvPr>
        </p:nvSpPr>
        <p:spPr>
          <a:xfrm>
            <a:off x="675701" y="2102647"/>
            <a:ext cx="10972800" cy="4166735"/>
          </a:xfrm>
        </p:spPr>
        <p:txBody>
          <a:bodyPr/>
          <a:lstStyle/>
          <a:p>
            <a:r>
              <a:rPr lang="en-US" sz="2400" b="1" dirty="0"/>
              <a:t>Cultivation and processing operations </a:t>
            </a:r>
            <a:r>
              <a:rPr lang="en-US" sz="2400" dirty="0"/>
              <a:t>addresses cultivation practices, pesticide use, facility requirements, management of water resources, record keeping, Worker protections standard compliance, and information disclosure.</a:t>
            </a:r>
          </a:p>
          <a:p>
            <a:endParaRPr lang="en-US" sz="2400" b="1" dirty="0"/>
          </a:p>
          <a:p>
            <a:r>
              <a:rPr lang="en-US" sz="2400" b="1" dirty="0"/>
              <a:t>Laboratory operations </a:t>
            </a:r>
            <a:r>
              <a:rPr lang="en-US" sz="2400" dirty="0"/>
              <a:t>is a complement to existing good laboratory practices, these recommendations focus on the personnel, security, sample handling and disposal, and data management and reporting activities that may be unique to laboratories analyzing cannabis samples.</a:t>
            </a:r>
            <a:endParaRPr lang="en-US" sz="1900" dirty="0"/>
          </a:p>
        </p:txBody>
      </p:sp>
    </p:spTree>
    <p:extLst>
      <p:ext uri="{BB962C8B-B14F-4D97-AF65-F5344CB8AC3E}">
        <p14:creationId xmlns:p14="http://schemas.microsoft.com/office/powerpoint/2010/main" val="980774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343" y="413550"/>
            <a:ext cx="9601200" cy="1485900"/>
          </a:xfrm>
        </p:spPr>
        <p:txBody>
          <a:bodyPr/>
          <a:lstStyle/>
          <a:p>
            <a:pPr algn="ctr"/>
            <a:r>
              <a:rPr lang="en-US" sz="4000" dirty="0">
                <a:solidFill>
                  <a:schemeClr val="accent6">
                    <a:lumMod val="50000"/>
                  </a:schemeClr>
                </a:solidFill>
              </a:rPr>
              <a:t>Agriculture Program Development</a:t>
            </a:r>
          </a:p>
        </p:txBody>
      </p:sp>
      <p:sp>
        <p:nvSpPr>
          <p:cNvPr id="3" name="Text Placeholder 2"/>
          <p:cNvSpPr>
            <a:spLocks noGrp="1"/>
          </p:cNvSpPr>
          <p:nvPr>
            <p:ph type="body" idx="1"/>
          </p:nvPr>
        </p:nvSpPr>
        <p:spPr>
          <a:xfrm>
            <a:off x="609600" y="1248671"/>
            <a:ext cx="5386917" cy="639762"/>
          </a:xfrm>
        </p:spPr>
        <p:txBody>
          <a:bodyPr/>
          <a:lstStyle/>
          <a:p>
            <a:pPr algn="ctr"/>
            <a:r>
              <a:rPr lang="en-US" dirty="0"/>
              <a:t>Have</a:t>
            </a:r>
          </a:p>
        </p:txBody>
      </p:sp>
      <p:sp>
        <p:nvSpPr>
          <p:cNvPr id="4" name="Content Placeholder 3"/>
          <p:cNvSpPr>
            <a:spLocks noGrp="1"/>
          </p:cNvSpPr>
          <p:nvPr>
            <p:ph sz="half" idx="2"/>
          </p:nvPr>
        </p:nvSpPr>
        <p:spPr>
          <a:xfrm>
            <a:off x="785283" y="1888433"/>
            <a:ext cx="5386917" cy="3951288"/>
          </a:xfrm>
        </p:spPr>
        <p:txBody>
          <a:bodyPr>
            <a:normAutofit/>
          </a:bodyPr>
          <a:lstStyle/>
          <a:p>
            <a:r>
              <a:rPr lang="en-US" dirty="0"/>
              <a:t>Condemnation authority over raw agricultural commodities (flowers) –when deemed adulterated.</a:t>
            </a:r>
          </a:p>
          <a:p>
            <a:r>
              <a:rPr lang="en-US" dirty="0"/>
              <a:t>Pesticide use &amp; applicator certification regulatory authority </a:t>
            </a:r>
          </a:p>
          <a:p>
            <a:r>
              <a:rPr lang="en-US" dirty="0"/>
              <a:t>Consumer protection (recalls), environmental and human health program experience</a:t>
            </a:r>
          </a:p>
          <a:p>
            <a:r>
              <a:rPr lang="en-US" dirty="0"/>
              <a:t>In-depth knowledge of pesticide registration process </a:t>
            </a:r>
          </a:p>
          <a:p>
            <a:endParaRPr lang="en-US" dirty="0"/>
          </a:p>
        </p:txBody>
      </p:sp>
      <p:sp>
        <p:nvSpPr>
          <p:cNvPr id="5" name="Text Placeholder 4"/>
          <p:cNvSpPr>
            <a:spLocks noGrp="1"/>
          </p:cNvSpPr>
          <p:nvPr>
            <p:ph type="body" sz="quarter" idx="3"/>
          </p:nvPr>
        </p:nvSpPr>
        <p:spPr>
          <a:xfrm>
            <a:off x="6193368" y="1270705"/>
            <a:ext cx="5389033" cy="639762"/>
          </a:xfrm>
        </p:spPr>
        <p:txBody>
          <a:bodyPr/>
          <a:lstStyle/>
          <a:p>
            <a:pPr algn="ctr"/>
            <a:r>
              <a:rPr lang="en-US" dirty="0"/>
              <a:t>Need</a:t>
            </a:r>
          </a:p>
        </p:txBody>
      </p:sp>
      <p:sp>
        <p:nvSpPr>
          <p:cNvPr id="6" name="Content Placeholder 5"/>
          <p:cNvSpPr>
            <a:spLocks noGrp="1"/>
          </p:cNvSpPr>
          <p:nvPr>
            <p:ph sz="quarter" idx="4"/>
          </p:nvPr>
        </p:nvSpPr>
        <p:spPr>
          <a:xfrm>
            <a:off x="6193368" y="1899450"/>
            <a:ext cx="5389033" cy="3951288"/>
          </a:xfrm>
        </p:spPr>
        <p:txBody>
          <a:bodyPr/>
          <a:lstStyle/>
          <a:p>
            <a:r>
              <a:rPr lang="en-US" dirty="0"/>
              <a:t>Condemnation authority over all cannabis products. (oils, dabs, waxes and shatters)-when deemed adulterated.</a:t>
            </a:r>
          </a:p>
          <a:p>
            <a:r>
              <a:rPr lang="en-US" dirty="0"/>
              <a:t>Authority for laboratory standards</a:t>
            </a:r>
          </a:p>
          <a:p>
            <a:r>
              <a:rPr lang="en-US" dirty="0"/>
              <a:t>Funding</a:t>
            </a:r>
          </a:p>
          <a:p>
            <a:r>
              <a:rPr lang="en-US" dirty="0"/>
              <a:t>Human resources</a:t>
            </a:r>
          </a:p>
          <a:p>
            <a:pPr marL="0" indent="0">
              <a:buNone/>
            </a:pPr>
            <a:r>
              <a:rPr lang="en-US" dirty="0"/>
              <a:t> </a:t>
            </a:r>
          </a:p>
        </p:txBody>
      </p:sp>
    </p:spTree>
    <p:extLst>
      <p:ext uri="{BB962C8B-B14F-4D97-AF65-F5344CB8AC3E}">
        <p14:creationId xmlns:p14="http://schemas.microsoft.com/office/powerpoint/2010/main" val="312594609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642</TotalTime>
  <Words>578</Words>
  <Application>Microsoft Office PowerPoint</Application>
  <PresentationFormat>Widescreen</PresentationFormat>
  <Paragraphs>109</Paragraphs>
  <Slides>14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Franklin Gothic Book</vt:lpstr>
      <vt:lpstr>Crop</vt:lpstr>
      <vt:lpstr> Proposal for Cannabis Regulation in Vermont   Vermont Agency of Agriculture, Food &amp; Markets </vt:lpstr>
      <vt:lpstr>VAAFM activities to date or in progress</vt:lpstr>
      <vt:lpstr>EPA Special Local Needs  State registration for pesticide products</vt:lpstr>
      <vt:lpstr>State FIFRA Issues Research &amp; Evaluation Group SFIREG</vt:lpstr>
      <vt:lpstr>Why do we need legal pesticides and certified applicators?</vt:lpstr>
      <vt:lpstr>PowerPoint Presentation</vt:lpstr>
      <vt:lpstr>Cannabis regulatory program at the Agency of Agriculture </vt:lpstr>
      <vt:lpstr>Proposed Agency responsibilities under Vermont regulatory framework</vt:lpstr>
      <vt:lpstr>Agriculture Program Development</vt:lpstr>
      <vt:lpstr>Opportunities</vt:lpstr>
      <vt:lpstr>Immediate Needs</vt:lpstr>
      <vt:lpstr>Future Needs </vt:lpstr>
      <vt:lpstr>Cannabis Consumption Survey</vt:lpstr>
      <vt:lpstr>Cannabis Consumption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Cannabis Regulation in Vermont</dc:title>
  <dc:creator>Giguere, Cary</dc:creator>
  <cp:lastModifiedBy>Boccuzzo, Linda</cp:lastModifiedBy>
  <cp:revision>57</cp:revision>
  <dcterms:created xsi:type="dcterms:W3CDTF">2016-02-07T11:58:52Z</dcterms:created>
  <dcterms:modified xsi:type="dcterms:W3CDTF">2017-01-05T16:15:04Z</dcterms:modified>
</cp:coreProperties>
</file>