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89" r:id="rId2"/>
    <p:sldId id="346" r:id="rId3"/>
    <p:sldId id="365" r:id="rId4"/>
    <p:sldId id="366" r:id="rId5"/>
    <p:sldId id="367" r:id="rId6"/>
    <p:sldId id="371" r:id="rId7"/>
    <p:sldId id="383" r:id="rId8"/>
    <p:sldId id="384" r:id="rId9"/>
    <p:sldId id="388" r:id="rId10"/>
    <p:sldId id="385" r:id="rId11"/>
    <p:sldId id="386" r:id="rId12"/>
    <p:sldId id="387" r:id="rId13"/>
    <p:sldId id="382" r:id="rId14"/>
    <p:sldId id="392" r:id="rId15"/>
    <p:sldId id="374" r:id="rId16"/>
    <p:sldId id="373" r:id="rId17"/>
    <p:sldId id="375" r:id="rId18"/>
    <p:sldId id="376" r:id="rId19"/>
    <p:sldId id="372" r:id="rId20"/>
    <p:sldId id="370" r:id="rId21"/>
    <p:sldId id="389" r:id="rId22"/>
    <p:sldId id="393" r:id="rId23"/>
    <p:sldId id="377" r:id="rId24"/>
    <p:sldId id="394" r:id="rId25"/>
    <p:sldId id="395"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3F6A"/>
    <a:srgbClr val="3095B4"/>
    <a:srgbClr val="95B3D7"/>
    <a:srgbClr val="99D8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2" autoAdjust="0"/>
    <p:restoredTop sz="88623" autoAdjust="0"/>
  </p:normalViewPr>
  <p:slideViewPr>
    <p:cSldViewPr>
      <p:cViewPr varScale="1">
        <p:scale>
          <a:sx n="64" d="100"/>
          <a:sy n="64" d="100"/>
        </p:scale>
        <p:origin x="156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588"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256" tIns="46127" rIns="92256" bIns="46127" rtlCol="0"/>
          <a:lstStyle>
            <a:lvl1pPr algn="l">
              <a:defRPr sz="13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2256" tIns="46127" rIns="92256" bIns="46127" rtlCol="0"/>
          <a:lstStyle>
            <a:lvl1pPr algn="r">
              <a:defRPr sz="1300"/>
            </a:lvl1pPr>
          </a:lstStyle>
          <a:p>
            <a:fld id="{8F05BDC2-C32F-4268-8496-253C2C6E427B}" type="datetimeFigureOut">
              <a:rPr lang="en-US" smtClean="0"/>
              <a:pPr/>
              <a:t>10/3/2017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2256" tIns="46127" rIns="92256" bIns="46127"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2256" tIns="46127" rIns="92256" bIns="46127" rtlCol="0" anchor="b"/>
          <a:lstStyle>
            <a:lvl1pPr algn="r">
              <a:defRPr sz="1300"/>
            </a:lvl1pPr>
          </a:lstStyle>
          <a:p>
            <a:fld id="{617B8B4E-3C3D-47CF-99AD-CD739D21AE44}" type="slidenum">
              <a:rPr lang="en-US" smtClean="0"/>
              <a:pPr/>
              <a:t>‹#›</a:t>
            </a:fld>
            <a:endParaRPr lang="en-US"/>
          </a:p>
        </p:txBody>
      </p:sp>
    </p:spTree>
    <p:extLst>
      <p:ext uri="{BB962C8B-B14F-4D97-AF65-F5344CB8AC3E}">
        <p14:creationId xmlns:p14="http://schemas.microsoft.com/office/powerpoint/2010/main" val="12858299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256" tIns="46127" rIns="92256" bIns="46127"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2256" tIns="46127" rIns="92256" bIns="46127" rtlCol="0"/>
          <a:lstStyle>
            <a:lvl1pPr algn="r">
              <a:defRPr sz="1300"/>
            </a:lvl1pPr>
          </a:lstStyle>
          <a:p>
            <a:fld id="{6F7964D3-0E7A-4BF2-8E32-3DC5FD42D68B}" type="datetimeFigureOut">
              <a:rPr lang="en-US" smtClean="0"/>
              <a:pPr/>
              <a:t>10/3/2017</a:t>
            </a:fld>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2256" tIns="46127" rIns="92256" bIns="4612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2256" tIns="46127" rIns="92256" bIns="461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2256" tIns="46127" rIns="92256" bIns="46127"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256" tIns="46127" rIns="92256" bIns="46127" rtlCol="0" anchor="b"/>
          <a:lstStyle>
            <a:lvl1pPr algn="r">
              <a:defRPr sz="1300"/>
            </a:lvl1pPr>
          </a:lstStyle>
          <a:p>
            <a:fld id="{6F3DFCB3-260D-4197-9E32-14E1C85E9CE2}" type="slidenum">
              <a:rPr lang="en-US" smtClean="0"/>
              <a:pPr/>
              <a:t>‹#›</a:t>
            </a:fld>
            <a:endParaRPr lang="en-US"/>
          </a:p>
        </p:txBody>
      </p:sp>
    </p:spTree>
    <p:extLst>
      <p:ext uri="{BB962C8B-B14F-4D97-AF65-F5344CB8AC3E}">
        <p14:creationId xmlns:p14="http://schemas.microsoft.com/office/powerpoint/2010/main" val="1496909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legislature.vermont.gov/assets/Documents/2016/WorkGroups/Senate%20Finance/Bills/S.241/W~Kirby%20Keeton,%20Tax%20Policy%20Analyst,%20Department%20of%20Taxes~S.241%20Review%20of%20Tax%20Provisions%20~2-5-2016.pdf" TargetMode="External"/><Relationship Id="rId3" Type="http://schemas.openxmlformats.org/officeDocument/2006/relationships/hyperlink" Target="http://legislature.vermont.gov/assets/Documents/2016/Docs/BILLS/S-0241/S-0241%20As%20Introduced.pdf" TargetMode="External"/><Relationship Id="rId7" Type="http://schemas.openxmlformats.org/officeDocument/2006/relationships/hyperlink" Target="http://legislature.vermont.gov/assets/Documents/2016/WorkGroups/Senate%20Judiciary/Bills/S.241/S.241~Senator%20Tim%20Ashe~Summary%20of%20Senate%20Finance%20Amendments%20to%20Senate%20Judiciary%20Amendments%20to%20S.241~2-17-2016.pdf"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legislature.vermont.gov/assets/Documents/2016/WorkGroups/Senate%20Finance/Bills/S.241/W~Michele%20Childs,%20Legislative%20Counsel,%20Office%20of%20Legislative%20Council~S.241%20Senate%20Finance%20Amendment%20DRAFT%206.1%20Dated%202.12.16~2-12-2016.pdf" TargetMode="External"/><Relationship Id="rId5" Type="http://schemas.openxmlformats.org/officeDocument/2006/relationships/hyperlink" Target="http://legislature.vermont.gov/assets/Documents/2016/WorkGroups/Senate%20Judiciary/Bills/S.241/S.241~Michele%20Childs~%20As%20Passed%20Summary%20of%20Senate%20Committee%20on%20Judiciary%20Strike%20All%20Amendment~1-29-2016.pdf" TargetMode="External"/><Relationship Id="rId10" Type="http://schemas.openxmlformats.org/officeDocument/2006/relationships/hyperlink" Target="http://legislature.vermont.gov/assets/Documents/2016/WorkGroups/House%20Ways%20and%20Means/Bills/S.241/S.241~Michele%20Childs~S.241%20HWandM%20Amendment%203.1~4-15-2016.pdf" TargetMode="External"/><Relationship Id="rId4" Type="http://schemas.openxmlformats.org/officeDocument/2006/relationships/hyperlink" Target="http://legislature.vermont.gov/assets/Documents/2016/WorkGroups/Senate%20Judiciary/Bills/S.241/S.241~Michele%20Childs~%20As%20Passed%20Out%20of%20Senate%20Judiciary%20-%20Draft%20No.%204.1%20-~1-29-2016.pdf" TargetMode="External"/><Relationship Id="rId9" Type="http://schemas.openxmlformats.org/officeDocument/2006/relationships/hyperlink" Target="http://legislature.vermont.gov/assets/Documents/2016/WorkGroups/House%20Judiciary/Bills/S.241/Michele%20Childs/S.241~Michele%20Childs~Draft%20No.%204.1%20-%20S.241~4-8-2016.pdf"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3DFCB3-260D-4197-9E32-14E1C85E9CE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F3DFCB3-260D-4197-9E32-14E1C85E9CE2}" type="slidenum">
              <a:rPr lang="en-US" smtClean="0"/>
              <a:pPr/>
              <a:t>10</a:t>
            </a:fld>
            <a:endParaRPr lang="en-US"/>
          </a:p>
        </p:txBody>
      </p:sp>
    </p:spTree>
    <p:extLst>
      <p:ext uri="{BB962C8B-B14F-4D97-AF65-F5344CB8AC3E}">
        <p14:creationId xmlns:p14="http://schemas.microsoft.com/office/powerpoint/2010/main" val="1331052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April 2017 DOJ Task Force on Crime Reduction and Public Safety directed by AG Sessions to reevaluate the federal government’s approach to  marijuana and other criminal justice issues. https://www.justice.gov/opa/press-release/file/955476/download</a:t>
            </a:r>
          </a:p>
        </p:txBody>
      </p:sp>
      <p:sp>
        <p:nvSpPr>
          <p:cNvPr id="4" name="Slide Number Placeholder 3"/>
          <p:cNvSpPr>
            <a:spLocks noGrp="1"/>
          </p:cNvSpPr>
          <p:nvPr>
            <p:ph type="sldNum" sz="quarter" idx="10"/>
          </p:nvPr>
        </p:nvSpPr>
        <p:spPr/>
        <p:txBody>
          <a:bodyPr/>
          <a:lstStyle/>
          <a:p>
            <a:fld id="{6F3DFCB3-260D-4197-9E32-14E1C85E9CE2}" type="slidenum">
              <a:rPr lang="en-US" smtClean="0"/>
              <a:pPr/>
              <a:t>11</a:t>
            </a:fld>
            <a:endParaRPr lang="en-US"/>
          </a:p>
        </p:txBody>
      </p:sp>
    </p:spTree>
    <p:extLst>
      <p:ext uri="{BB962C8B-B14F-4D97-AF65-F5344CB8AC3E}">
        <p14:creationId xmlns:p14="http://schemas.microsoft.com/office/powerpoint/2010/main" val="2489303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F3DFCB3-260D-4197-9E32-14E1C85E9CE2}" type="slidenum">
              <a:rPr lang="en-US" smtClean="0"/>
              <a:pPr/>
              <a:t>12</a:t>
            </a:fld>
            <a:endParaRPr lang="en-US"/>
          </a:p>
        </p:txBody>
      </p:sp>
    </p:spTree>
    <p:extLst>
      <p:ext uri="{BB962C8B-B14F-4D97-AF65-F5344CB8AC3E}">
        <p14:creationId xmlns:p14="http://schemas.microsoft.com/office/powerpoint/2010/main" val="2773471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3DFCB3-260D-4197-9E32-14E1C85E9CE2}" type="slidenum">
              <a:rPr lang="en-US" smtClean="0"/>
              <a:pPr/>
              <a:t>13</a:t>
            </a:fld>
            <a:endParaRPr lang="en-US"/>
          </a:p>
        </p:txBody>
      </p:sp>
    </p:spTree>
    <p:extLst>
      <p:ext uri="{BB962C8B-B14F-4D97-AF65-F5344CB8AC3E}">
        <p14:creationId xmlns:p14="http://schemas.microsoft.com/office/powerpoint/2010/main" val="1527504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Decriminalization of cannabis</a:t>
            </a:r>
            <a:r>
              <a:rPr lang="en-US" dirty="0"/>
              <a:t>: Oregon (1973), Alaska (1975), Colorado (1975), California (1976), Maine (1976), Minnesota (1976), Ohio (1976), New York (1977), North Carolina (1977), Mississippi (1978), Nebraska (1979), Nevada (2002), Massachusetts (2009), Maryland (2014), Delaware (2015), Missouri (2017).</a:t>
            </a:r>
            <a:endParaRPr lang="en-US" baseline="0" dirty="0"/>
          </a:p>
        </p:txBody>
      </p:sp>
      <p:sp>
        <p:nvSpPr>
          <p:cNvPr id="4" name="Slide Number Placeholder 3"/>
          <p:cNvSpPr>
            <a:spLocks noGrp="1"/>
          </p:cNvSpPr>
          <p:nvPr>
            <p:ph type="sldNum" sz="quarter" idx="10"/>
          </p:nvPr>
        </p:nvSpPr>
        <p:spPr/>
        <p:txBody>
          <a:bodyPr/>
          <a:lstStyle/>
          <a:p>
            <a:fld id="{6F3DFCB3-260D-4197-9E32-14E1C85E9CE2}" type="slidenum">
              <a:rPr lang="en-US" smtClean="0"/>
              <a:pPr/>
              <a:t>14</a:t>
            </a:fld>
            <a:endParaRPr lang="en-US"/>
          </a:p>
        </p:txBody>
      </p:sp>
    </p:spTree>
    <p:extLst>
      <p:ext uri="{BB962C8B-B14F-4D97-AF65-F5344CB8AC3E}">
        <p14:creationId xmlns:p14="http://schemas.microsoft.com/office/powerpoint/2010/main" val="3796794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800" b="1" dirty="0">
                <a:solidFill>
                  <a:schemeClr val="tx1">
                    <a:lumMod val="75000"/>
                    <a:lumOff val="25000"/>
                  </a:schemeClr>
                </a:solidFill>
                <a:latin typeface="Cambria (Headings)"/>
              </a:rPr>
              <a:t>S.241 – An act relating to personal possession and cultivation of cannabis and the regulation of commercial cannabis establishments. (2016)</a:t>
            </a:r>
          </a:p>
          <a:p>
            <a:pPr marL="285750" indent="-285750">
              <a:buFont typeface="Arial" panose="020B0604020202020204" pitchFamily="34" charset="0"/>
              <a:buChar char="•"/>
            </a:pPr>
            <a:r>
              <a:rPr lang="en-US" sz="1800" dirty="0">
                <a:solidFill>
                  <a:schemeClr val="tx1">
                    <a:lumMod val="75000"/>
                    <a:lumOff val="25000"/>
                  </a:schemeClr>
                </a:solidFill>
                <a:latin typeface="Cambria" panose="02040503050406030204" pitchFamily="18" charset="0"/>
              </a:rPr>
              <a:t>Bill introduced by Senators Jeannette White and Joe Benning. </a:t>
            </a:r>
          </a:p>
          <a:p>
            <a:pPr marL="285750" indent="-285750">
              <a:buFont typeface="Arial" panose="020B0604020202020204" pitchFamily="34" charset="0"/>
              <a:buChar char="•"/>
            </a:pPr>
            <a:r>
              <a:rPr lang="en-US" sz="1800" dirty="0">
                <a:solidFill>
                  <a:schemeClr val="tx1">
                    <a:lumMod val="75000"/>
                    <a:lumOff val="25000"/>
                  </a:schemeClr>
                </a:solidFill>
                <a:latin typeface="Cambria" panose="02040503050406030204" pitchFamily="18" charset="0"/>
              </a:rPr>
              <a:t>Bill went through Senate Committees on Judiciary, Finance, and Appropriations before passing Senate 17-12 on 2/25/2016.</a:t>
            </a:r>
          </a:p>
          <a:p>
            <a:pPr marL="285750" indent="-285750">
              <a:buFont typeface="Arial" panose="020B0604020202020204" pitchFamily="34" charset="0"/>
              <a:buChar char="•"/>
            </a:pPr>
            <a:r>
              <a:rPr lang="en-US" sz="1800" dirty="0">
                <a:solidFill>
                  <a:schemeClr val="tx1">
                    <a:lumMod val="75000"/>
                    <a:lumOff val="25000"/>
                  </a:schemeClr>
                </a:solidFill>
                <a:latin typeface="Cambria" panose="02040503050406030204" pitchFamily="18" charset="0"/>
              </a:rPr>
              <a:t>Bill referred to House Committees on Judiciary (Judiciary stripped all references to legalization), Ways and Means, and finally Appropriations, where it died for 2016 session.</a:t>
            </a:r>
          </a:p>
          <a:p>
            <a:r>
              <a:rPr lang="en-US" sz="1800" dirty="0">
                <a:solidFill>
                  <a:schemeClr val="tx1">
                    <a:lumMod val="75000"/>
                    <a:lumOff val="25000"/>
                  </a:schemeClr>
                </a:solidFill>
                <a:latin typeface="Cambria" panose="02040503050406030204" pitchFamily="18" charset="0"/>
              </a:rPr>
              <a:t>Language - Senate:</a:t>
            </a:r>
          </a:p>
          <a:p>
            <a:pPr lvl="1"/>
            <a:r>
              <a:rPr lang="en-US" sz="1600" dirty="0">
                <a:solidFill>
                  <a:schemeClr val="tx1">
                    <a:lumMod val="75000"/>
                    <a:lumOff val="25000"/>
                  </a:schemeClr>
                </a:solidFill>
                <a:latin typeface="Cambria" panose="02040503050406030204" pitchFamily="18" charset="0"/>
                <a:hlinkClick r:id="rId3"/>
              </a:rPr>
              <a:t>As Introduced</a:t>
            </a:r>
            <a:endParaRPr lang="en-US" sz="1600" dirty="0">
              <a:solidFill>
                <a:schemeClr val="tx1">
                  <a:lumMod val="75000"/>
                  <a:lumOff val="25000"/>
                </a:schemeClr>
              </a:solidFill>
              <a:latin typeface="Cambria" panose="02040503050406030204" pitchFamily="18" charset="0"/>
            </a:endParaRPr>
          </a:p>
          <a:p>
            <a:pPr lvl="1"/>
            <a:r>
              <a:rPr lang="en-US" sz="1600" dirty="0">
                <a:solidFill>
                  <a:schemeClr val="tx1">
                    <a:lumMod val="75000"/>
                    <a:lumOff val="25000"/>
                  </a:schemeClr>
                </a:solidFill>
                <a:latin typeface="Cambria" panose="02040503050406030204" pitchFamily="18" charset="0"/>
              </a:rPr>
              <a:t>Senate Judiciary Amendment: </a:t>
            </a:r>
            <a:r>
              <a:rPr lang="en-US" sz="1600" dirty="0">
                <a:solidFill>
                  <a:schemeClr val="tx1">
                    <a:lumMod val="75000"/>
                    <a:lumOff val="25000"/>
                  </a:schemeClr>
                </a:solidFill>
                <a:latin typeface="Cambria" panose="02040503050406030204" pitchFamily="18" charset="0"/>
                <a:hlinkClick r:id="rId4"/>
              </a:rPr>
              <a:t>Language</a:t>
            </a:r>
            <a:r>
              <a:rPr lang="en-US" sz="1600" dirty="0">
                <a:solidFill>
                  <a:schemeClr val="tx1">
                    <a:lumMod val="75000"/>
                    <a:lumOff val="25000"/>
                  </a:schemeClr>
                </a:solidFill>
                <a:latin typeface="Cambria" panose="02040503050406030204" pitchFamily="18" charset="0"/>
              </a:rPr>
              <a:t> &amp; </a:t>
            </a:r>
            <a:r>
              <a:rPr lang="en-US" sz="1600" dirty="0">
                <a:solidFill>
                  <a:schemeClr val="tx1">
                    <a:lumMod val="75000"/>
                    <a:lumOff val="25000"/>
                  </a:schemeClr>
                </a:solidFill>
                <a:latin typeface="Cambria" panose="02040503050406030204" pitchFamily="18" charset="0"/>
                <a:hlinkClick r:id="rId5"/>
              </a:rPr>
              <a:t>Summary</a:t>
            </a:r>
            <a:r>
              <a:rPr lang="en-US" sz="1600" dirty="0">
                <a:solidFill>
                  <a:schemeClr val="tx1">
                    <a:lumMod val="75000"/>
                    <a:lumOff val="25000"/>
                  </a:schemeClr>
                </a:solidFill>
                <a:latin typeface="Cambria" panose="02040503050406030204" pitchFamily="18" charset="0"/>
              </a:rPr>
              <a:t> </a:t>
            </a:r>
          </a:p>
          <a:p>
            <a:pPr lvl="1"/>
            <a:r>
              <a:rPr lang="en-US" sz="1600" dirty="0">
                <a:solidFill>
                  <a:schemeClr val="tx1">
                    <a:lumMod val="75000"/>
                    <a:lumOff val="25000"/>
                  </a:schemeClr>
                </a:solidFill>
                <a:latin typeface="Cambria" panose="02040503050406030204" pitchFamily="18" charset="0"/>
              </a:rPr>
              <a:t>Senate Finance Amendment: </a:t>
            </a:r>
            <a:r>
              <a:rPr lang="en-US" sz="1600" dirty="0">
                <a:solidFill>
                  <a:schemeClr val="tx1">
                    <a:lumMod val="75000"/>
                    <a:lumOff val="25000"/>
                  </a:schemeClr>
                </a:solidFill>
                <a:latin typeface="Cambria" panose="02040503050406030204" pitchFamily="18" charset="0"/>
                <a:hlinkClick r:id="rId6"/>
              </a:rPr>
              <a:t>Language</a:t>
            </a:r>
            <a:r>
              <a:rPr lang="en-US" sz="1600" dirty="0">
                <a:solidFill>
                  <a:schemeClr val="tx1">
                    <a:lumMod val="75000"/>
                    <a:lumOff val="25000"/>
                  </a:schemeClr>
                </a:solidFill>
                <a:latin typeface="Cambria" panose="02040503050406030204" pitchFamily="18" charset="0"/>
              </a:rPr>
              <a:t> &amp; </a:t>
            </a:r>
            <a:r>
              <a:rPr lang="en-US" sz="1600" dirty="0">
                <a:solidFill>
                  <a:schemeClr val="tx1">
                    <a:lumMod val="75000"/>
                    <a:lumOff val="25000"/>
                  </a:schemeClr>
                </a:solidFill>
                <a:latin typeface="Cambria" panose="02040503050406030204" pitchFamily="18" charset="0"/>
                <a:hlinkClick r:id="rId7"/>
              </a:rPr>
              <a:t>Summary</a:t>
            </a:r>
            <a:endParaRPr lang="en-US" sz="1600" dirty="0">
              <a:solidFill>
                <a:schemeClr val="tx1">
                  <a:lumMod val="75000"/>
                  <a:lumOff val="25000"/>
                </a:schemeClr>
              </a:solidFill>
              <a:latin typeface="Cambria" panose="02040503050406030204" pitchFamily="18" charset="0"/>
            </a:endParaRPr>
          </a:p>
          <a:p>
            <a:r>
              <a:rPr lang="en-US" sz="1800" dirty="0">
                <a:solidFill>
                  <a:schemeClr val="tx1">
                    <a:lumMod val="75000"/>
                    <a:lumOff val="25000"/>
                  </a:schemeClr>
                </a:solidFill>
                <a:latin typeface="Cambria" panose="02040503050406030204" pitchFamily="18" charset="0"/>
              </a:rPr>
              <a:t>Department of Taxes’ </a:t>
            </a:r>
            <a:r>
              <a:rPr lang="en-US" sz="1800" dirty="0">
                <a:solidFill>
                  <a:schemeClr val="tx1">
                    <a:lumMod val="75000"/>
                    <a:lumOff val="25000"/>
                  </a:schemeClr>
                </a:solidFill>
                <a:latin typeface="Cambria" panose="02040503050406030204" pitchFamily="18" charset="0"/>
                <a:hlinkClick r:id="rId8"/>
              </a:rPr>
              <a:t>testimony</a:t>
            </a:r>
            <a:r>
              <a:rPr lang="en-US" sz="1800" dirty="0">
                <a:solidFill>
                  <a:schemeClr val="tx1">
                    <a:lumMod val="75000"/>
                    <a:lumOff val="25000"/>
                  </a:schemeClr>
                </a:solidFill>
                <a:latin typeface="Cambria" panose="02040503050406030204" pitchFamily="18" charset="0"/>
              </a:rPr>
              <a:t> on 2/5/16</a:t>
            </a:r>
            <a:endParaRPr lang="en-US" sz="1800" dirty="0">
              <a:solidFill>
                <a:schemeClr val="tx1">
                  <a:lumMod val="75000"/>
                  <a:lumOff val="25000"/>
                </a:schemeClr>
              </a:solidFill>
              <a:latin typeface="Cambria" panose="02040503050406030204" pitchFamily="18" charset="0"/>
              <a:hlinkClick r:id="rId8"/>
            </a:endParaRPr>
          </a:p>
          <a:p>
            <a:r>
              <a:rPr lang="en-US" sz="1800" dirty="0">
                <a:solidFill>
                  <a:schemeClr val="tx1">
                    <a:lumMod val="75000"/>
                    <a:lumOff val="25000"/>
                  </a:schemeClr>
                </a:solidFill>
                <a:latin typeface="Cambria" panose="02040503050406030204" pitchFamily="18" charset="0"/>
              </a:rPr>
              <a:t>Language – House:</a:t>
            </a:r>
          </a:p>
          <a:p>
            <a:pPr lvl="1"/>
            <a:r>
              <a:rPr lang="en-US" sz="1600" dirty="0">
                <a:solidFill>
                  <a:schemeClr val="tx1">
                    <a:lumMod val="75000"/>
                    <a:lumOff val="25000"/>
                  </a:schemeClr>
                </a:solidFill>
                <a:latin typeface="Cambria" panose="02040503050406030204" pitchFamily="18" charset="0"/>
                <a:hlinkClick r:id="rId9"/>
              </a:rPr>
              <a:t>House Judiciary </a:t>
            </a:r>
            <a:r>
              <a:rPr lang="en-US" sz="1600" dirty="0">
                <a:solidFill>
                  <a:schemeClr val="tx1">
                    <a:lumMod val="75000"/>
                    <a:lumOff val="25000"/>
                  </a:schemeClr>
                </a:solidFill>
                <a:latin typeface="Cambria" panose="02040503050406030204" pitchFamily="18" charset="0"/>
              </a:rPr>
              <a:t>amended bill to focus on prevention and education, impaired driving, and creating a marijuana advisory committee.  But no legalization. </a:t>
            </a:r>
          </a:p>
          <a:p>
            <a:pPr lvl="1"/>
            <a:r>
              <a:rPr lang="en-US" sz="1600" dirty="0">
                <a:solidFill>
                  <a:schemeClr val="tx1">
                    <a:lumMod val="75000"/>
                    <a:lumOff val="25000"/>
                  </a:schemeClr>
                </a:solidFill>
                <a:latin typeface="Cambria" panose="02040503050406030204" pitchFamily="18" charset="0"/>
                <a:hlinkClick r:id="rId10"/>
              </a:rPr>
              <a:t>Ways and Means </a:t>
            </a:r>
            <a:r>
              <a:rPr lang="en-US" sz="1600" dirty="0">
                <a:solidFill>
                  <a:schemeClr val="tx1">
                    <a:lumMod val="75000"/>
                    <a:lumOff val="25000"/>
                  </a:schemeClr>
                </a:solidFill>
                <a:latin typeface="Cambria" panose="02040503050406030204" pitchFamily="18" charset="0"/>
              </a:rPr>
              <a:t>amended bill by beefing up Commission and including expanded decriminalization of up to 2 plants. </a:t>
            </a:r>
          </a:p>
        </p:txBody>
      </p:sp>
      <p:sp>
        <p:nvSpPr>
          <p:cNvPr id="4" name="Slide Number Placeholder 3"/>
          <p:cNvSpPr>
            <a:spLocks noGrp="1"/>
          </p:cNvSpPr>
          <p:nvPr>
            <p:ph type="sldNum" sz="quarter" idx="10"/>
          </p:nvPr>
        </p:nvSpPr>
        <p:spPr/>
        <p:txBody>
          <a:bodyPr/>
          <a:lstStyle/>
          <a:p>
            <a:fld id="{6F3DFCB3-260D-4197-9E32-14E1C85E9CE2}" type="slidenum">
              <a:rPr lang="en-US" smtClean="0"/>
              <a:pPr/>
              <a:t>15</a:t>
            </a:fld>
            <a:endParaRPr lang="en-US"/>
          </a:p>
        </p:txBody>
      </p:sp>
    </p:spTree>
    <p:extLst>
      <p:ext uri="{BB962C8B-B14F-4D97-AF65-F5344CB8AC3E}">
        <p14:creationId xmlns:p14="http://schemas.microsoft.com/office/powerpoint/2010/main" val="199495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latin typeface="Cambria" panose="02040503050406030204" pitchFamily="18" charset="0"/>
              </a:rPr>
              <a:t>Registered caregiver. 18 V.S.A. §§ 4472(11), 4474.</a:t>
            </a:r>
          </a:p>
          <a:p>
            <a:pPr lvl="1"/>
            <a:r>
              <a:rPr lang="en-US" dirty="0">
                <a:latin typeface="Cambria" panose="02040503050406030204" pitchFamily="18" charset="0"/>
              </a:rPr>
              <a:t>Registered patient. 18 V.S.A. §§ 4472(12), 4473.</a:t>
            </a:r>
          </a:p>
          <a:p>
            <a:pPr lvl="1"/>
            <a:r>
              <a:rPr lang="en-US" dirty="0">
                <a:latin typeface="Cambria" panose="02040503050406030204" pitchFamily="18" charset="0"/>
              </a:rPr>
              <a:t>Health care professional. 18 V.S.A. § 4472(6).</a:t>
            </a:r>
          </a:p>
          <a:p>
            <a:pPr lvl="1"/>
            <a:r>
              <a:rPr lang="en-US" dirty="0">
                <a:latin typeface="Cambria" panose="02040503050406030204" pitchFamily="18" charset="0"/>
              </a:rPr>
              <a:t>Dispensary. 18 V.S.A. § 4472(5)</a:t>
            </a:r>
            <a:r>
              <a:rPr lang="en-US" sz="1200" dirty="0">
                <a:solidFill>
                  <a:schemeClr val="tx1">
                    <a:lumMod val="75000"/>
                    <a:lumOff val="25000"/>
                  </a:schemeClr>
                </a:solidFill>
                <a:latin typeface="Cambria" panose="02040503050406030204" pitchFamily="18" charset="0"/>
              </a:rPr>
              <a:t>; as amended by Act No. 65 of 2017, Sec. 1.</a:t>
            </a:r>
            <a:endParaRPr lang="en-US"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fld id="{6F3DFCB3-260D-4197-9E32-14E1C85E9CE2}" type="slidenum">
              <a:rPr lang="en-US" smtClean="0"/>
              <a:pPr/>
              <a:t>16</a:t>
            </a:fld>
            <a:endParaRPr lang="en-US"/>
          </a:p>
        </p:txBody>
      </p:sp>
    </p:spTree>
    <p:extLst>
      <p:ext uri="{BB962C8B-B14F-4D97-AF65-F5344CB8AC3E}">
        <p14:creationId xmlns:p14="http://schemas.microsoft.com/office/powerpoint/2010/main" val="1252970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Location: </a:t>
            </a:r>
            <a:r>
              <a:rPr lang="en-US" sz="1200" dirty="0">
                <a:solidFill>
                  <a:schemeClr val="tx1">
                    <a:lumMod val="75000"/>
                    <a:lumOff val="25000"/>
                  </a:schemeClr>
                </a:solidFill>
                <a:latin typeface="Cambria" panose="02040503050406030204" pitchFamily="18" charset="0"/>
              </a:rPr>
              <a:t>18 V.S.A. § 4472(5); as amended by Act No. 65 of 2017, Sec. 1.</a:t>
            </a:r>
          </a:p>
          <a:p>
            <a:r>
              <a:rPr lang="en-US" baseline="0" dirty="0"/>
              <a:t>Limit: </a:t>
            </a:r>
            <a:r>
              <a:rPr lang="en-US" dirty="0">
                <a:solidFill>
                  <a:schemeClr val="tx1">
                    <a:lumMod val="75000"/>
                    <a:lumOff val="25000"/>
                  </a:schemeClr>
                </a:solidFill>
                <a:latin typeface="Cambria" panose="02040503050406030204" pitchFamily="18" charset="0"/>
              </a:rPr>
              <a:t>18 V.S.A. § 4472(10).</a:t>
            </a:r>
            <a:endParaRPr lang="en-US" baseline="0" dirty="0"/>
          </a:p>
        </p:txBody>
      </p:sp>
      <p:sp>
        <p:nvSpPr>
          <p:cNvPr id="4" name="Slide Number Placeholder 3"/>
          <p:cNvSpPr>
            <a:spLocks noGrp="1"/>
          </p:cNvSpPr>
          <p:nvPr>
            <p:ph type="sldNum" sz="quarter" idx="10"/>
          </p:nvPr>
        </p:nvSpPr>
        <p:spPr/>
        <p:txBody>
          <a:bodyPr/>
          <a:lstStyle/>
          <a:p>
            <a:fld id="{6F3DFCB3-260D-4197-9E32-14E1C85E9CE2}" type="slidenum">
              <a:rPr lang="en-US" smtClean="0"/>
              <a:pPr/>
              <a:t>17</a:t>
            </a:fld>
            <a:endParaRPr lang="en-US"/>
          </a:p>
        </p:txBody>
      </p:sp>
    </p:spTree>
    <p:extLst>
      <p:ext uri="{BB962C8B-B14F-4D97-AF65-F5344CB8AC3E}">
        <p14:creationId xmlns:p14="http://schemas.microsoft.com/office/powerpoint/2010/main" val="13861631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lumMod val="75000"/>
                    <a:lumOff val="25000"/>
                  </a:schemeClr>
                </a:solidFill>
                <a:latin typeface="Cambria" panose="02040503050406030204" pitchFamily="18" charset="0"/>
              </a:rPr>
              <a:t>32 V.S.A. §§ 9701(29)(B), 9741(2); </a:t>
            </a:r>
            <a:r>
              <a:rPr lang="en-US" sz="1200" b="0" i="0" u="none" strike="noStrike" kern="1200" baseline="0" dirty="0">
                <a:solidFill>
                  <a:schemeClr val="tx1"/>
                </a:solidFill>
                <a:latin typeface="+mn-lt"/>
                <a:ea typeface="+mn-ea"/>
                <a:cs typeface="+mn-cs"/>
              </a:rPr>
              <a:t>Vt. Reg. § 1.9741(2)A.1</a:t>
            </a:r>
            <a:r>
              <a:rPr lang="en-US" sz="1200" b="0" i="0" u="none" strike="noStrike" kern="1200" baseline="0">
                <a:solidFill>
                  <a:schemeClr val="tx1"/>
                </a:solidFill>
                <a:latin typeface="+mn-lt"/>
                <a:ea typeface="+mn-ea"/>
                <a:cs typeface="+mn-cs"/>
              </a:rPr>
              <a:t>., A.2</a:t>
            </a:r>
            <a:r>
              <a:rPr lang="en-US" sz="1200" b="0" i="0" u="none" strike="noStrike" kern="1200" baseline="0" dirty="0">
                <a:solidFill>
                  <a:schemeClr val="tx1"/>
                </a:solidFill>
                <a:latin typeface="+mn-lt"/>
                <a:ea typeface="+mn-ea"/>
                <a:cs typeface="+mn-cs"/>
              </a:rPr>
              <a:t>.</a:t>
            </a:r>
            <a:endParaRPr lang="en-US" sz="1200" dirty="0">
              <a:solidFill>
                <a:schemeClr val="tx1">
                  <a:lumMod val="75000"/>
                  <a:lumOff val="25000"/>
                </a:schemeClr>
              </a:solidFill>
              <a:latin typeface="Cambria" panose="02040503050406030204" pitchFamily="18" charset="0"/>
            </a:endParaRPr>
          </a:p>
          <a:p>
            <a:endParaRPr lang="en-US" baseline="0" dirty="0"/>
          </a:p>
          <a:p>
            <a:r>
              <a:rPr lang="en-US" baseline="0" dirty="0"/>
              <a:t>See VT Dept. of Taxes Fact Sheet: http://tax.vermont.gov/sites/tax/files/documents/MedicalMarijuanaFS.pdf</a:t>
            </a:r>
          </a:p>
        </p:txBody>
      </p:sp>
      <p:sp>
        <p:nvSpPr>
          <p:cNvPr id="4" name="Slide Number Placeholder 3"/>
          <p:cNvSpPr>
            <a:spLocks noGrp="1"/>
          </p:cNvSpPr>
          <p:nvPr>
            <p:ph type="sldNum" sz="quarter" idx="10"/>
          </p:nvPr>
        </p:nvSpPr>
        <p:spPr/>
        <p:txBody>
          <a:bodyPr/>
          <a:lstStyle/>
          <a:p>
            <a:fld id="{6F3DFCB3-260D-4197-9E32-14E1C85E9CE2}" type="slidenum">
              <a:rPr lang="en-US" smtClean="0"/>
              <a:pPr/>
              <a:t>18</a:t>
            </a:fld>
            <a:endParaRPr lang="en-US"/>
          </a:p>
        </p:txBody>
      </p:sp>
    </p:spTree>
    <p:extLst>
      <p:ext uri="{BB962C8B-B14F-4D97-AF65-F5344CB8AC3E}">
        <p14:creationId xmlns:p14="http://schemas.microsoft.com/office/powerpoint/2010/main" val="26508346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3DFCB3-260D-4197-9E32-14E1C85E9CE2}" type="slidenum">
              <a:rPr lang="en-US" smtClean="0"/>
              <a:pPr/>
              <a:t>19</a:t>
            </a:fld>
            <a:endParaRPr lang="en-US"/>
          </a:p>
        </p:txBody>
      </p:sp>
    </p:spTree>
    <p:extLst>
      <p:ext uri="{BB962C8B-B14F-4D97-AF65-F5344CB8AC3E}">
        <p14:creationId xmlns:p14="http://schemas.microsoft.com/office/powerpoint/2010/main" val="659198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3DFCB3-260D-4197-9E32-14E1C85E9CE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Medical marijuana legalized</a:t>
            </a:r>
            <a:r>
              <a:rPr lang="en-US" dirty="0"/>
              <a:t>: California (1996), Alaska (1998), Oregon (1998), Washington (1998), Maine (1999), Colorado (2000), Hawaii (2000), Nevada (2000), Montana (2004), Rhode Island (2006), New Mexico (2007), Vermont (2007), Michigan (2008), Arizona (2010), New Jersey (2010), Delaware (2011), the District of Columbia (2011), Connecticut (2012), New Hampshire (2013), Massachusetts (2013), Maryland (2014), Minnesota (2014), New York (2014), Guam (2014), Georgia (2015), Texas (2015).</a:t>
            </a:r>
            <a:endParaRPr lang="en-US" baseline="0" dirty="0"/>
          </a:p>
        </p:txBody>
      </p:sp>
      <p:sp>
        <p:nvSpPr>
          <p:cNvPr id="4" name="Slide Number Placeholder 3"/>
          <p:cNvSpPr>
            <a:spLocks noGrp="1"/>
          </p:cNvSpPr>
          <p:nvPr>
            <p:ph type="sldNum" sz="quarter" idx="10"/>
          </p:nvPr>
        </p:nvSpPr>
        <p:spPr/>
        <p:txBody>
          <a:bodyPr/>
          <a:lstStyle/>
          <a:p>
            <a:fld id="{6F3DFCB3-260D-4197-9E32-14E1C85E9CE2}" type="slidenum">
              <a:rPr lang="en-US" smtClean="0"/>
              <a:pPr/>
              <a:t>20</a:t>
            </a:fld>
            <a:endParaRPr lang="en-US"/>
          </a:p>
        </p:txBody>
      </p:sp>
    </p:spTree>
    <p:extLst>
      <p:ext uri="{BB962C8B-B14F-4D97-AF65-F5344CB8AC3E}">
        <p14:creationId xmlns:p14="http://schemas.microsoft.com/office/powerpoint/2010/main" val="12989679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3DFCB3-260D-4197-9E32-14E1C85E9CE2}" type="slidenum">
              <a:rPr lang="en-US" smtClean="0"/>
              <a:pPr/>
              <a:t>21</a:t>
            </a:fld>
            <a:endParaRPr lang="en-US"/>
          </a:p>
        </p:txBody>
      </p:sp>
    </p:spTree>
    <p:extLst>
      <p:ext uri="{BB962C8B-B14F-4D97-AF65-F5344CB8AC3E}">
        <p14:creationId xmlns:p14="http://schemas.microsoft.com/office/powerpoint/2010/main" val="38153316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Washington, D.C.: https://mayor.dc.gov/sites/default/files/dc/sites/mayormb/release_content/attachments/I-71Infograph.pdf</a:t>
            </a:r>
          </a:p>
        </p:txBody>
      </p:sp>
      <p:sp>
        <p:nvSpPr>
          <p:cNvPr id="4" name="Slide Number Placeholder 3"/>
          <p:cNvSpPr>
            <a:spLocks noGrp="1"/>
          </p:cNvSpPr>
          <p:nvPr>
            <p:ph type="sldNum" sz="quarter" idx="10"/>
          </p:nvPr>
        </p:nvSpPr>
        <p:spPr/>
        <p:txBody>
          <a:bodyPr/>
          <a:lstStyle/>
          <a:p>
            <a:fld id="{6F3DFCB3-260D-4197-9E32-14E1C85E9CE2}" type="slidenum">
              <a:rPr lang="en-US" smtClean="0"/>
              <a:pPr/>
              <a:t>22</a:t>
            </a:fld>
            <a:endParaRPr lang="en-US"/>
          </a:p>
        </p:txBody>
      </p:sp>
    </p:spTree>
    <p:extLst>
      <p:ext uri="{BB962C8B-B14F-4D97-AF65-F5344CB8AC3E}">
        <p14:creationId xmlns:p14="http://schemas.microsoft.com/office/powerpoint/2010/main" val="33140624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Colorado Marijuana Taxes: https://www.colorado.gov/pacific/tax/marijuana-taxes-file</a:t>
            </a:r>
          </a:p>
          <a:p>
            <a:r>
              <a:rPr lang="en-US" baseline="0" dirty="0"/>
              <a:t>	CO monthly marijuana tax data: https://www.colorado.gov/pacific/revenue/colorado-marijuana-tax-data</a:t>
            </a:r>
          </a:p>
          <a:p>
            <a:r>
              <a:rPr lang="en-US" baseline="0" dirty="0"/>
              <a:t>	CO end FY17 data: </a:t>
            </a:r>
          </a:p>
          <a:p>
            <a:r>
              <a:rPr lang="en-US" baseline="0" dirty="0"/>
              <a:t>https://www.colorado.gov/pacific/sites/default/files/0617%20Marijuana%20Tax%2C%20License%2C%20and%20Fees%20Report%20PUBLISH.xlsx</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lumMod val="75000"/>
                    <a:lumOff val="25000"/>
                  </a:schemeClr>
                </a:solidFill>
                <a:effectLst/>
                <a:latin typeface="Cambria" panose="02040503050406030204" pitchFamily="18" charset="0"/>
                <a:ea typeface="+mn-ea"/>
                <a:cs typeface="+mn-cs"/>
              </a:rPr>
              <a:t>2.9% state sales tax repealed July 1, 2017.</a:t>
            </a:r>
          </a:p>
          <a:p>
            <a:endParaRPr lang="en-US" baseline="0" dirty="0"/>
          </a:p>
          <a:p>
            <a:r>
              <a:rPr lang="en-US" baseline="0" dirty="0"/>
              <a:t>Washington Dept. of Revenue: https://dor.wa.gov/find-taxes-rates/taxes-due-marijuana</a:t>
            </a:r>
          </a:p>
          <a:p>
            <a:r>
              <a:rPr lang="en-US" baseline="0" dirty="0"/>
              <a:t>	WA Marijuana Tax Report: https://lcb.wa.gov/marj/marijuana-2017</a:t>
            </a:r>
          </a:p>
          <a:p>
            <a:r>
              <a:rPr lang="en-US" baseline="0" dirty="0"/>
              <a:t>Oregon Marijuana Tax Program: http://www.oregon.gov/DOR/programs/businesses/Pages/marijuana.aspx</a:t>
            </a:r>
          </a:p>
          <a:p>
            <a:r>
              <a:rPr lang="en-US" baseline="0" dirty="0"/>
              <a:t>	OR Marijuana Tax Statistics: http://www.oregon.gov/dor/programs/gov-research/Pages/research-marijuana.aspx</a:t>
            </a:r>
          </a:p>
          <a:p>
            <a:r>
              <a:rPr lang="en-US" baseline="0" dirty="0"/>
              <a:t>	FY17 Tax receipts: http://www.oregon.gov/DOR/programs/gov-research/Documents/monthly-marijuana-tax-receipts.xlsx</a:t>
            </a:r>
          </a:p>
        </p:txBody>
      </p:sp>
      <p:sp>
        <p:nvSpPr>
          <p:cNvPr id="4" name="Slide Number Placeholder 3"/>
          <p:cNvSpPr>
            <a:spLocks noGrp="1"/>
          </p:cNvSpPr>
          <p:nvPr>
            <p:ph type="sldNum" sz="quarter" idx="10"/>
          </p:nvPr>
        </p:nvSpPr>
        <p:spPr/>
        <p:txBody>
          <a:bodyPr/>
          <a:lstStyle/>
          <a:p>
            <a:fld id="{6F3DFCB3-260D-4197-9E32-14E1C85E9CE2}" type="slidenum">
              <a:rPr lang="en-US" smtClean="0"/>
              <a:pPr/>
              <a:t>23</a:t>
            </a:fld>
            <a:endParaRPr lang="en-US"/>
          </a:p>
        </p:txBody>
      </p:sp>
    </p:spTree>
    <p:extLst>
      <p:ext uri="{BB962C8B-B14F-4D97-AF65-F5344CB8AC3E}">
        <p14:creationId xmlns:p14="http://schemas.microsoft.com/office/powerpoint/2010/main" val="23427242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Alaska’s Dept. of Revenue – Tax Division: http://tax.alaska.gov/programs/programs/index.aspx?60000</a:t>
            </a:r>
          </a:p>
          <a:p>
            <a:r>
              <a:rPr lang="en-US" baseline="0" dirty="0"/>
              <a:t>	AS FY17 Annual Report: http://tax.alaska.gov/programs/programs/reports/annual/Marijuana.aspx?FiscalYear=2017</a:t>
            </a:r>
          </a:p>
          <a:p>
            <a:r>
              <a:rPr lang="en-US" baseline="0" dirty="0"/>
              <a:t>California’s Dept. of Tax &amp; Fee Administration: http://www.cdtfa.ca.gov/industry/cannabis.htm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Nevada’s Dept. of Taxation: https://tax.nv.gov/Forms/MMT/</a:t>
            </a:r>
          </a:p>
        </p:txBody>
      </p:sp>
      <p:sp>
        <p:nvSpPr>
          <p:cNvPr id="4" name="Slide Number Placeholder 3"/>
          <p:cNvSpPr>
            <a:spLocks noGrp="1"/>
          </p:cNvSpPr>
          <p:nvPr>
            <p:ph type="sldNum" sz="quarter" idx="10"/>
          </p:nvPr>
        </p:nvSpPr>
        <p:spPr/>
        <p:txBody>
          <a:bodyPr/>
          <a:lstStyle/>
          <a:p>
            <a:fld id="{6F3DFCB3-260D-4197-9E32-14E1C85E9CE2}" type="slidenum">
              <a:rPr lang="en-US" smtClean="0"/>
              <a:pPr/>
              <a:t>24</a:t>
            </a:fld>
            <a:endParaRPr lang="en-US"/>
          </a:p>
        </p:txBody>
      </p:sp>
    </p:spTree>
    <p:extLst>
      <p:ext uri="{BB962C8B-B14F-4D97-AF65-F5344CB8AC3E}">
        <p14:creationId xmlns:p14="http://schemas.microsoft.com/office/powerpoint/2010/main" val="24655258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Maine: Committee documents regarding proposed legislation: http://legislature.maine.gov/legis/opla/comitinfoMLI.htm</a:t>
            </a:r>
          </a:p>
          <a:p>
            <a:r>
              <a:rPr lang="en-US" baseline="0" dirty="0"/>
              <a:t>	Draft legislation: </a:t>
            </a:r>
            <a:r>
              <a:rPr lang="en-US" sz="1200" dirty="0">
                <a:latin typeface="Cambria" panose="02040503050406030204" pitchFamily="18" charset="0"/>
              </a:rPr>
              <a:t>https://legislature.maine.gov/legis/opla/MLICommitteebilldraftfor926publichearing.pdf</a:t>
            </a:r>
          </a:p>
          <a:p>
            <a:r>
              <a:rPr lang="en-US" sz="1200" baseline="0" dirty="0">
                <a:latin typeface="Cambria" panose="02040503050406030204" pitchFamily="18" charset="0"/>
              </a:rPr>
              <a:t>Massachusetts: Legislation signed by Governor H.3818: https://malegislature.gov/Bills/190/H3818/BillHistory?pageNumber=1&amp;direction=desc&amp;sortColumn=BillHistoryDateTime</a:t>
            </a:r>
          </a:p>
          <a:p>
            <a:endParaRPr lang="en-US" sz="1200" baseline="0" dirty="0">
              <a:latin typeface="Cambria" panose="02040503050406030204" pitchFamily="18" charset="0"/>
            </a:endParaRPr>
          </a:p>
          <a:p>
            <a:r>
              <a:rPr lang="en-US" sz="1200" baseline="0" dirty="0">
                <a:latin typeface="Cambria" panose="02040503050406030204" pitchFamily="18" charset="0"/>
              </a:rPr>
              <a:t>Market research on projected MA marijuana market (medical and retail) at $1 billion: https://www.arcviewmarketresearch.com/profile-massachusetts</a:t>
            </a:r>
          </a:p>
        </p:txBody>
      </p:sp>
      <p:sp>
        <p:nvSpPr>
          <p:cNvPr id="4" name="Slide Number Placeholder 3"/>
          <p:cNvSpPr>
            <a:spLocks noGrp="1"/>
          </p:cNvSpPr>
          <p:nvPr>
            <p:ph type="sldNum" sz="quarter" idx="10"/>
          </p:nvPr>
        </p:nvSpPr>
        <p:spPr/>
        <p:txBody>
          <a:bodyPr/>
          <a:lstStyle/>
          <a:p>
            <a:fld id="{6F3DFCB3-260D-4197-9E32-14E1C85E9CE2}" type="slidenum">
              <a:rPr lang="en-US" smtClean="0"/>
              <a:pPr/>
              <a:t>25</a:t>
            </a:fld>
            <a:endParaRPr lang="en-US"/>
          </a:p>
        </p:txBody>
      </p:sp>
    </p:spTree>
    <p:extLst>
      <p:ext uri="{BB962C8B-B14F-4D97-AF65-F5344CB8AC3E}">
        <p14:creationId xmlns:p14="http://schemas.microsoft.com/office/powerpoint/2010/main" val="4122573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F3DFCB3-260D-4197-9E32-14E1C85E9CE2}" type="slidenum">
              <a:rPr lang="en-US" smtClean="0"/>
              <a:pPr/>
              <a:t>3</a:t>
            </a:fld>
            <a:endParaRPr lang="en-US"/>
          </a:p>
        </p:txBody>
      </p:sp>
    </p:spTree>
    <p:extLst>
      <p:ext uri="{BB962C8B-B14F-4D97-AF65-F5344CB8AC3E}">
        <p14:creationId xmlns:p14="http://schemas.microsoft.com/office/powerpoint/2010/main" val="2657909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F3DFCB3-260D-4197-9E32-14E1C85E9CE2}" type="slidenum">
              <a:rPr lang="en-US" smtClean="0"/>
              <a:pPr/>
              <a:t>4</a:t>
            </a:fld>
            <a:endParaRPr lang="en-US"/>
          </a:p>
        </p:txBody>
      </p:sp>
    </p:spTree>
    <p:extLst>
      <p:ext uri="{BB962C8B-B14F-4D97-AF65-F5344CB8AC3E}">
        <p14:creationId xmlns:p14="http://schemas.microsoft.com/office/powerpoint/2010/main" val="188124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F3DFCB3-260D-4197-9E32-14E1C85E9CE2}" type="slidenum">
              <a:rPr lang="en-US" smtClean="0"/>
              <a:pPr/>
              <a:t>5</a:t>
            </a:fld>
            <a:endParaRPr lang="en-US"/>
          </a:p>
        </p:txBody>
      </p:sp>
    </p:spTree>
    <p:extLst>
      <p:ext uri="{BB962C8B-B14F-4D97-AF65-F5344CB8AC3E}">
        <p14:creationId xmlns:p14="http://schemas.microsoft.com/office/powerpoint/2010/main" val="1673529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3DFCB3-260D-4197-9E32-14E1C85E9CE2}" type="slidenum">
              <a:rPr lang="en-US" smtClean="0"/>
              <a:pPr/>
              <a:t>6</a:t>
            </a:fld>
            <a:endParaRPr lang="en-US"/>
          </a:p>
        </p:txBody>
      </p:sp>
    </p:spTree>
    <p:extLst>
      <p:ext uri="{BB962C8B-B14F-4D97-AF65-F5344CB8AC3E}">
        <p14:creationId xmlns:p14="http://schemas.microsoft.com/office/powerpoint/2010/main" val="3924140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1906 Pure Food &amp; Drug Act: </a:t>
            </a:r>
            <a:r>
              <a:rPr lang="en-US" dirty="0">
                <a:latin typeface="Cambria" panose="02040503050406030204" pitchFamily="18" charset="0"/>
              </a:rPr>
              <a:t>Prevents the manufacture, sale, or transportation of adulterated or misbranded or poisonous or deleterious foods, drugs, medicines, and liquors </a:t>
            </a:r>
          </a:p>
          <a:p>
            <a:r>
              <a:rPr lang="en-US" sz="1200" dirty="0">
                <a:latin typeface="Cambria" panose="02040503050406030204" pitchFamily="18" charset="0"/>
              </a:rPr>
              <a:t>1919 Prohibition (18</a:t>
            </a:r>
            <a:r>
              <a:rPr lang="en-US" sz="1200" baseline="30000" dirty="0">
                <a:latin typeface="Cambria" panose="02040503050406030204" pitchFamily="18" charset="0"/>
              </a:rPr>
              <a:t>th</a:t>
            </a:r>
            <a:r>
              <a:rPr lang="en-US" sz="1200" dirty="0">
                <a:latin typeface="Cambria" panose="02040503050406030204" pitchFamily="18" charset="0"/>
              </a:rPr>
              <a:t> amend. + Volstead Act) - 1933 Repeal of prohibition (21</a:t>
            </a:r>
            <a:r>
              <a:rPr lang="en-US" sz="1200" baseline="30000" dirty="0">
                <a:latin typeface="Cambria" panose="02040503050406030204" pitchFamily="18" charset="0"/>
              </a:rPr>
              <a:t>st</a:t>
            </a:r>
            <a:r>
              <a:rPr lang="en-US" sz="1200" dirty="0">
                <a:latin typeface="Cambria" panose="02040503050406030204" pitchFamily="18" charset="0"/>
              </a:rPr>
              <a:t> amend.)</a:t>
            </a:r>
          </a:p>
          <a:p>
            <a:pPr marL="171450" indent="-171450">
              <a:buFont typeface="Arial" panose="020B0604020202020204" pitchFamily="34" charset="0"/>
              <a:buChar char="•"/>
            </a:pPr>
            <a:r>
              <a:rPr lang="en-US" b="0" baseline="0" dirty="0"/>
              <a:t>National Prohibition Act, aka Volstead Act, enacted to carry out 18th Amendment, which established prohibition. Andrew Volstead was Chair of House Judiciary Committee.</a:t>
            </a:r>
          </a:p>
          <a:p>
            <a:r>
              <a:rPr lang="en-US" baseline="0" dirty="0"/>
              <a:t>1930s </a:t>
            </a:r>
            <a:r>
              <a:rPr lang="en-US" sz="1200" b="0" i="0" u="none" strike="noStrike" kern="1200" baseline="0" dirty="0">
                <a:solidFill>
                  <a:schemeClr val="tx1"/>
                </a:solidFill>
                <a:latin typeface="+mn-lt"/>
                <a:ea typeface="+mn-ea"/>
                <a:cs typeface="+mn-cs"/>
              </a:rPr>
              <a:t>Federal Bureau of Narcotics within Dept. of Treasury</a:t>
            </a:r>
          </a:p>
          <a:p>
            <a:r>
              <a:rPr lang="en-US" sz="1200" b="0" i="0" u="none" strike="noStrike" kern="1200" baseline="0" dirty="0">
                <a:solidFill>
                  <a:schemeClr val="tx1"/>
                </a:solidFill>
                <a:latin typeface="+mn-lt"/>
                <a:ea typeface="+mn-ea"/>
                <a:cs typeface="+mn-cs"/>
              </a:rPr>
              <a:t>1937 Marihuana Tax Act:</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Imposed a tax on the sale of cannabis, hemp, or marijuana.</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Required any person who sells, deals in, dispenses, or gives away to register with the Internal Revenue Service and pay a special occupational tax.</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Overturned in 1969 in </a:t>
            </a:r>
            <a:r>
              <a:rPr lang="en-US" sz="1200" b="0" i="1" u="none" strike="noStrike" kern="1200" baseline="0" dirty="0">
                <a:solidFill>
                  <a:schemeClr val="tx1"/>
                </a:solidFill>
                <a:latin typeface="+mn-lt"/>
                <a:ea typeface="+mn-ea"/>
                <a:cs typeface="+mn-cs"/>
              </a:rPr>
              <a:t>Leary v. United States</a:t>
            </a:r>
            <a:r>
              <a:rPr lang="en-US" sz="1200" b="0" i="0" u="none" strike="noStrike" kern="1200" baseline="0" dirty="0">
                <a:solidFill>
                  <a:schemeClr val="tx1"/>
                </a:solidFill>
                <a:latin typeface="+mn-lt"/>
                <a:ea typeface="+mn-ea"/>
                <a:cs typeface="+mn-cs"/>
              </a:rPr>
              <a:t>, (1969) 395 U.S. 6 and repealed by Congress the next year.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dirty="0">
                <a:latin typeface="Cambria" panose="02040503050406030204" pitchFamily="18" charset="0"/>
              </a:rPr>
              <a:t>1951 The Boggs Act</a:t>
            </a:r>
            <a:r>
              <a:rPr lang="en-US" sz="1200" dirty="0">
                <a:latin typeface="Cambria" panose="02040503050406030204" pitchFamily="18" charset="0"/>
              </a:rPr>
              <a:t>; 1956 Narcotics Control Act</a:t>
            </a:r>
            <a:endParaRPr lang="en-US" sz="1200" b="0" dirty="0">
              <a:latin typeface="Cambria" panose="02040503050406030204" pitchFamily="18" charset="0"/>
            </a:endParaRP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Mandatory minimum sentencing for drug-related offenses; 1</a:t>
            </a:r>
            <a:r>
              <a:rPr lang="en-US" sz="1200" b="0" i="0" u="none" strike="noStrike" kern="1200" baseline="30000" dirty="0">
                <a:solidFill>
                  <a:schemeClr val="tx1"/>
                </a:solidFill>
                <a:latin typeface="+mn-lt"/>
                <a:ea typeface="+mn-ea"/>
                <a:cs typeface="+mn-cs"/>
              </a:rPr>
              <a:t>st</a:t>
            </a:r>
            <a:r>
              <a:rPr lang="en-US" sz="1200" b="0" i="0" u="none" strike="noStrike" kern="1200" baseline="0" dirty="0">
                <a:solidFill>
                  <a:schemeClr val="tx1"/>
                </a:solidFill>
                <a:latin typeface="+mn-lt"/>
                <a:ea typeface="+mn-ea"/>
                <a:cs typeface="+mn-cs"/>
              </a:rPr>
              <a:t>-time MJ offense = 2-10 </a:t>
            </a:r>
            <a:r>
              <a:rPr lang="en-US" sz="1200" b="0" i="0" u="none" strike="noStrike" kern="1200" baseline="0" dirty="0" err="1">
                <a:solidFill>
                  <a:schemeClr val="tx1"/>
                </a:solidFill>
                <a:latin typeface="+mn-lt"/>
                <a:ea typeface="+mn-ea"/>
                <a:cs typeface="+mn-cs"/>
              </a:rPr>
              <a:t>yrs</a:t>
            </a:r>
            <a:r>
              <a:rPr lang="en-US" sz="1200" b="0" i="0" u="none" strike="noStrike" kern="1200" baseline="0" dirty="0">
                <a:solidFill>
                  <a:schemeClr val="tx1"/>
                </a:solidFill>
                <a:latin typeface="+mn-lt"/>
                <a:ea typeface="+mn-ea"/>
                <a:cs typeface="+mn-cs"/>
              </a:rPr>
              <a:t> in prison + fine of up to $20,000</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Repealed in 1970 Controlled Substances Act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u="none" strike="noStrike" kern="1200" baseline="0" dirty="0">
                <a:solidFill>
                  <a:schemeClr val="tx1"/>
                </a:solidFill>
                <a:latin typeface="+mn-lt"/>
                <a:ea typeface="+mn-ea"/>
                <a:cs typeface="+mn-cs"/>
              </a:rPr>
              <a:t>1970 Controlled Substances Act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a:solidFill>
                  <a:schemeClr val="tx1"/>
                </a:solidFill>
                <a:latin typeface="+mn-lt"/>
                <a:ea typeface="+mn-ea"/>
                <a:cs typeface="+mn-cs"/>
              </a:rPr>
              <a:t>Shafer Commission found criminal penalties too harsh</a:t>
            </a:r>
          </a:p>
          <a:p>
            <a:r>
              <a:rPr lang="en-US" sz="1200" dirty="0">
                <a:latin typeface="Cambria" panose="02040503050406030204" pitchFamily="18" charset="0"/>
              </a:rPr>
              <a:t>1986 Anti-Drug Abuse Act</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President Reagan, brought back mandatory minimum sentencing for drug-related crimes; increased penalties &amp; fines, based on amount of drug possessed</a:t>
            </a:r>
          </a:p>
        </p:txBody>
      </p:sp>
      <p:sp>
        <p:nvSpPr>
          <p:cNvPr id="4" name="Slide Number Placeholder 3"/>
          <p:cNvSpPr>
            <a:spLocks noGrp="1"/>
          </p:cNvSpPr>
          <p:nvPr>
            <p:ph type="sldNum" sz="quarter" idx="10"/>
          </p:nvPr>
        </p:nvSpPr>
        <p:spPr/>
        <p:txBody>
          <a:bodyPr/>
          <a:lstStyle/>
          <a:p>
            <a:fld id="{6F3DFCB3-260D-4197-9E32-14E1C85E9CE2}" type="slidenum">
              <a:rPr lang="en-US" smtClean="0"/>
              <a:pPr/>
              <a:t>7</a:t>
            </a:fld>
            <a:endParaRPr lang="en-US"/>
          </a:p>
        </p:txBody>
      </p:sp>
    </p:spTree>
    <p:extLst>
      <p:ext uri="{BB962C8B-B14F-4D97-AF65-F5344CB8AC3E}">
        <p14:creationId xmlns:p14="http://schemas.microsoft.com/office/powerpoint/2010/main" val="929575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F3DFCB3-260D-4197-9E32-14E1C85E9CE2}" type="slidenum">
              <a:rPr lang="en-US" smtClean="0"/>
              <a:pPr/>
              <a:t>8</a:t>
            </a:fld>
            <a:endParaRPr lang="en-US"/>
          </a:p>
        </p:txBody>
      </p:sp>
    </p:spTree>
    <p:extLst>
      <p:ext uri="{BB962C8B-B14F-4D97-AF65-F5344CB8AC3E}">
        <p14:creationId xmlns:p14="http://schemas.microsoft.com/office/powerpoint/2010/main" val="1305252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6F3DFCB3-260D-4197-9E32-14E1C85E9CE2}" type="slidenum">
              <a:rPr lang="en-US" smtClean="0"/>
              <a:pPr/>
              <a:t>9</a:t>
            </a:fld>
            <a:endParaRPr lang="en-US"/>
          </a:p>
        </p:txBody>
      </p:sp>
    </p:spTree>
    <p:extLst>
      <p:ext uri="{BB962C8B-B14F-4D97-AF65-F5344CB8AC3E}">
        <p14:creationId xmlns:p14="http://schemas.microsoft.com/office/powerpoint/2010/main" val="13310525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a:t>12/09/2014</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77C19DE-B6A4-4E52-A40E-0AE4B62BBE42}" type="slidenum">
              <a:rPr lang="en-US" smtClean="0"/>
              <a:pPr/>
              <a:t>‹#›</a:t>
            </a:fld>
            <a:endParaRPr lang="en-US"/>
          </a:p>
        </p:txBody>
      </p:sp>
      <p:pic>
        <p:nvPicPr>
          <p:cNvPr id="7" name="Picture 6" descr="MOM tax logo Dec2012.tif"/>
          <p:cNvPicPr>
            <a:picLocks noChangeAspect="1"/>
          </p:cNvPicPr>
          <p:nvPr userDrawn="1"/>
        </p:nvPicPr>
        <p:blipFill>
          <a:blip r:embed="rId2" cstate="print"/>
          <a:stretch>
            <a:fillRect/>
          </a:stretch>
        </p:blipFill>
        <p:spPr>
          <a:xfrm>
            <a:off x="6858000" y="6096000"/>
            <a:ext cx="2019300" cy="57694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a:t>12/09/2014</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77C19DE-B6A4-4E52-A40E-0AE4B62BBE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a:t>12/09/2014</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77C19DE-B6A4-4E52-A40E-0AE4B62BBE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457200"/>
          </a:xfrm>
        </p:spPr>
        <p:txBody>
          <a:bodyPr>
            <a:normAutofit/>
          </a:bodyPr>
          <a:lstStyle>
            <a:lvl1pPr algn="ctr">
              <a:defRPr sz="2400"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a:t>12/09/2014</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77C19DE-B6A4-4E52-A40E-0AE4B62BBE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a:t>12/09/2014</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77C19DE-B6A4-4E52-A40E-0AE4B62BBE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a:t>12/09/2014</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77C19DE-B6A4-4E52-A40E-0AE4B62BBE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a:t>12/09/2014</a:t>
            </a: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77C19DE-B6A4-4E52-A40E-0AE4B62BBE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a:t>12/09/2014</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77C19DE-B6A4-4E52-A40E-0AE4B62BBE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a:t>12/09/2014</a:t>
            </a: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77C19DE-B6A4-4E52-A40E-0AE4B62BBE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a:t>12/09/2014</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77C19DE-B6A4-4E52-A40E-0AE4B62BBE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a:t>12/09/2014</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77C19DE-B6A4-4E52-A40E-0AE4B62BBE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7159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228600"/>
            <a:ext cx="6248400" cy="304800"/>
          </a:xfrm>
          <a:prstGeom prst="rect">
            <a:avLst/>
          </a:prstGeom>
          <a:solidFill>
            <a:srgbClr val="263F6A"/>
          </a:solidFill>
          <a:ln>
            <a:solidFill>
              <a:srgbClr val="263F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248400" y="228600"/>
            <a:ext cx="2895600" cy="304800"/>
          </a:xfrm>
          <a:prstGeom prst="rect">
            <a:avLst/>
          </a:prstGeom>
          <a:solidFill>
            <a:srgbClr val="3095B4"/>
          </a:solidFill>
          <a:ln>
            <a:solidFill>
              <a:srgbClr val="3095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MOM tax logo Dec2012.tif"/>
          <p:cNvPicPr>
            <a:picLocks noChangeAspect="1"/>
          </p:cNvPicPr>
          <p:nvPr/>
        </p:nvPicPr>
        <p:blipFill>
          <a:blip r:embed="rId13" cstate="print"/>
          <a:stretch>
            <a:fillRect/>
          </a:stretch>
        </p:blipFill>
        <p:spPr>
          <a:xfrm>
            <a:off x="6858000" y="6096000"/>
            <a:ext cx="2019300" cy="57694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36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legislature.vermont.gov/assets/Documents/2016/Docs/BILLS/S-0095/S-0095%20As%20Introduced.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legislature.vermont.gov/assets/Documents/2018/Docs/BILLS/S-0022/S-0022%20As%20Passed%20by%20Both%20House%20and%20Senate%20Unofficial.pdf" TargetMode="External"/><Relationship Id="rId4" Type="http://schemas.openxmlformats.org/officeDocument/2006/relationships/hyperlink" Target="http://legislature.vermont.gov/assets/Documents/2016/Docs/BILLS/S-0241/S-0241%20As%20Passed%20by%20the%20Senate%20Unofficial.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mayor.dc.gov/sites/default/files/dc/sites/mayormb/release_content/attachments/I-71Infograph.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951" y="2514600"/>
            <a:ext cx="7772400" cy="1600200"/>
          </a:xfrm>
        </p:spPr>
        <p:txBody>
          <a:bodyPr>
            <a:noAutofit/>
          </a:bodyPr>
          <a:lstStyle/>
          <a:p>
            <a:pPr>
              <a:spcAft>
                <a:spcPts val="1200"/>
              </a:spcAft>
            </a:pPr>
            <a:r>
              <a:rPr lang="en-US" sz="4800" b="1" dirty="0">
                <a:solidFill>
                  <a:schemeClr val="tx1">
                    <a:lumMod val="75000"/>
                    <a:lumOff val="25000"/>
                  </a:schemeClr>
                </a:solidFill>
                <a:latin typeface="Cambria (Headings)"/>
              </a:rPr>
              <a:t>Taxation &amp; Regulation Subcommittee</a:t>
            </a:r>
            <a:br>
              <a:rPr lang="en-US" sz="6000" dirty="0">
                <a:solidFill>
                  <a:schemeClr val="tx1">
                    <a:lumMod val="75000"/>
                    <a:lumOff val="25000"/>
                  </a:schemeClr>
                </a:solidFill>
                <a:latin typeface="Cambria (Headings)"/>
              </a:rPr>
            </a:br>
            <a:br>
              <a:rPr lang="en-US" sz="2800" dirty="0">
                <a:solidFill>
                  <a:schemeClr val="tx1">
                    <a:lumMod val="75000"/>
                    <a:lumOff val="25000"/>
                  </a:schemeClr>
                </a:solidFill>
                <a:latin typeface="Cambria (Headings)"/>
              </a:rPr>
            </a:br>
            <a:r>
              <a:rPr lang="en-US" sz="2800" dirty="0">
                <a:solidFill>
                  <a:schemeClr val="tx1">
                    <a:lumMod val="75000"/>
                    <a:lumOff val="25000"/>
                  </a:schemeClr>
                </a:solidFill>
                <a:latin typeface="Cambria (Headings)"/>
              </a:rPr>
              <a:t>Governor’s Marijuana Advisory Commission</a:t>
            </a:r>
          </a:p>
        </p:txBody>
      </p:sp>
      <p:sp>
        <p:nvSpPr>
          <p:cNvPr id="5" name="Subtitle 2"/>
          <p:cNvSpPr>
            <a:spLocks noGrp="1"/>
          </p:cNvSpPr>
          <p:nvPr>
            <p:ph type="subTitle" idx="1"/>
          </p:nvPr>
        </p:nvSpPr>
        <p:spPr>
          <a:xfrm>
            <a:off x="2133600" y="5029200"/>
            <a:ext cx="4724401" cy="1524000"/>
          </a:xfrm>
        </p:spPr>
        <p:txBody>
          <a:bodyPr vert="horz" lIns="91440" tIns="45720" rIns="91440" bIns="45720" rtlCol="0" anchor="t">
            <a:normAutofit fontScale="92500"/>
          </a:bodyPr>
          <a:lstStyle/>
          <a:p>
            <a:r>
              <a:rPr lang="en-US" sz="1900" spc="300" dirty="0">
                <a:latin typeface="Cambria" panose="02040503050406030204" pitchFamily="18" charset="0"/>
              </a:rPr>
              <a:t>Kaj </a:t>
            </a:r>
            <a:r>
              <a:rPr lang="en-US" sz="1900" spc="300" dirty="0" err="1">
                <a:latin typeface="Cambria" panose="02040503050406030204" pitchFamily="18" charset="0"/>
              </a:rPr>
              <a:t>Samsom</a:t>
            </a:r>
            <a:r>
              <a:rPr lang="en-US" sz="1900" spc="300" dirty="0">
                <a:latin typeface="Cambria" panose="02040503050406030204" pitchFamily="18" charset="0"/>
              </a:rPr>
              <a:t>, Commissioner</a:t>
            </a:r>
          </a:p>
          <a:p>
            <a:r>
              <a:rPr lang="en-US" sz="1900" spc="300" dirty="0">
                <a:latin typeface="Cambria" panose="02040503050406030204" pitchFamily="18" charset="0"/>
              </a:rPr>
              <a:t>Abby Shepard, Tax Policy Analyst</a:t>
            </a:r>
          </a:p>
          <a:p>
            <a:endParaRPr lang="en-US" sz="1900" spc="300" dirty="0">
              <a:latin typeface="Cambria" panose="02040503050406030204" pitchFamily="18" charset="0"/>
            </a:endParaRPr>
          </a:p>
          <a:p>
            <a:r>
              <a:rPr lang="en-US" sz="1400" spc="300" dirty="0">
                <a:latin typeface="Cambria" panose="02040503050406030204" pitchFamily="18" charset="0"/>
              </a:rPr>
              <a:t>Waterbury, VT</a:t>
            </a:r>
          </a:p>
          <a:p>
            <a:r>
              <a:rPr lang="en-US" sz="1400" spc="300" dirty="0">
                <a:latin typeface="Cambria" panose="02040503050406030204" pitchFamily="18" charset="0"/>
              </a:rPr>
              <a:t>September 28, 2017</a:t>
            </a:r>
          </a:p>
        </p:txBody>
      </p:sp>
      <p:cxnSp>
        <p:nvCxnSpPr>
          <p:cNvPr id="7" name="Straight Connector 6"/>
          <p:cNvCxnSpPr/>
          <p:nvPr/>
        </p:nvCxnSpPr>
        <p:spPr>
          <a:xfrm>
            <a:off x="571500" y="4800600"/>
            <a:ext cx="78486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pPr lvl="0"/>
            <a:r>
              <a:rPr lang="en-US" b="1" dirty="0">
                <a:solidFill>
                  <a:schemeClr val="tx1">
                    <a:lumMod val="75000"/>
                    <a:lumOff val="25000"/>
                  </a:schemeClr>
                </a:solidFill>
                <a:latin typeface="Cambria (Headings)"/>
              </a:rPr>
              <a:t>Cole Memo, Department of Justice in 2013</a:t>
            </a:r>
          </a:p>
        </p:txBody>
      </p:sp>
      <p:sp>
        <p:nvSpPr>
          <p:cNvPr id="3" name="Content Placeholder 2"/>
          <p:cNvSpPr>
            <a:spLocks noGrp="1"/>
          </p:cNvSpPr>
          <p:nvPr>
            <p:ph idx="1"/>
          </p:nvPr>
        </p:nvSpPr>
        <p:spPr>
          <a:xfrm>
            <a:off x="457200" y="1547553"/>
            <a:ext cx="8229600" cy="5081847"/>
          </a:xfrm>
        </p:spPr>
        <p:txBody>
          <a:bodyPr>
            <a:normAutofit fontScale="70000" lnSpcReduction="20000"/>
          </a:bodyPr>
          <a:lstStyle/>
          <a:p>
            <a:pPr marL="0" indent="0">
              <a:buNone/>
            </a:pPr>
            <a:r>
              <a:rPr lang="en-US" dirty="0">
                <a:solidFill>
                  <a:schemeClr val="tx1">
                    <a:lumMod val="75000"/>
                    <a:lumOff val="25000"/>
                  </a:schemeClr>
                </a:solidFill>
                <a:latin typeface="Cambria" panose="02040503050406030204" pitchFamily="18" charset="0"/>
              </a:rPr>
              <a:t>Federal priorities are to prevent the following:</a:t>
            </a:r>
          </a:p>
          <a:p>
            <a:pPr marL="514350" indent="-514350">
              <a:buFont typeface="+mj-lt"/>
              <a:buAutoNum type="arabicPeriod"/>
            </a:pPr>
            <a:r>
              <a:rPr lang="en-US" dirty="0">
                <a:solidFill>
                  <a:schemeClr val="tx1">
                    <a:lumMod val="75000"/>
                    <a:lumOff val="25000"/>
                  </a:schemeClr>
                </a:solidFill>
                <a:latin typeface="Cambria" panose="02040503050406030204" pitchFamily="18" charset="0"/>
              </a:rPr>
              <a:t>Distribution of marijuana to minors.</a:t>
            </a:r>
          </a:p>
          <a:p>
            <a:pPr marL="514350" indent="-514350">
              <a:buFont typeface="+mj-lt"/>
              <a:buAutoNum type="arabicPeriod"/>
            </a:pPr>
            <a:r>
              <a:rPr lang="en-US" dirty="0">
                <a:solidFill>
                  <a:schemeClr val="tx1">
                    <a:lumMod val="75000"/>
                    <a:lumOff val="25000"/>
                  </a:schemeClr>
                </a:solidFill>
                <a:latin typeface="Cambria" panose="02040503050406030204" pitchFamily="18" charset="0"/>
              </a:rPr>
              <a:t>Revenue from sale of marijuana from going to criminal enterprises, gangs, drug cartels, etc.</a:t>
            </a:r>
          </a:p>
          <a:p>
            <a:pPr marL="514350" indent="-514350">
              <a:buFont typeface="+mj-lt"/>
              <a:buAutoNum type="arabicPeriod"/>
            </a:pPr>
            <a:r>
              <a:rPr lang="en-US" dirty="0">
                <a:solidFill>
                  <a:schemeClr val="tx1">
                    <a:lumMod val="75000"/>
                    <a:lumOff val="25000"/>
                  </a:schemeClr>
                </a:solidFill>
                <a:latin typeface="Cambria" panose="02040503050406030204" pitchFamily="18" charset="0"/>
              </a:rPr>
              <a:t>Diversion of marijuana from states where it is legal to states where it isn’t legal in any form.</a:t>
            </a:r>
          </a:p>
          <a:p>
            <a:pPr marL="514350" indent="-514350">
              <a:buFont typeface="+mj-lt"/>
              <a:buAutoNum type="arabicPeriod"/>
            </a:pPr>
            <a:r>
              <a:rPr lang="en-US" dirty="0">
                <a:solidFill>
                  <a:schemeClr val="tx1">
                    <a:lumMod val="75000"/>
                    <a:lumOff val="25000"/>
                  </a:schemeClr>
                </a:solidFill>
                <a:latin typeface="Cambria" panose="02040503050406030204" pitchFamily="18" charset="0"/>
              </a:rPr>
              <a:t>State-authorized marijuana activity from being used as a pretext for trafficking of other drugs or other illegal activity.</a:t>
            </a:r>
          </a:p>
          <a:p>
            <a:pPr marL="514350" indent="-514350">
              <a:buFont typeface="+mj-lt"/>
              <a:buAutoNum type="arabicPeriod"/>
            </a:pPr>
            <a:r>
              <a:rPr lang="en-US" dirty="0">
                <a:solidFill>
                  <a:schemeClr val="tx1">
                    <a:lumMod val="75000"/>
                    <a:lumOff val="25000"/>
                  </a:schemeClr>
                </a:solidFill>
                <a:latin typeface="Cambria" panose="02040503050406030204" pitchFamily="18" charset="0"/>
              </a:rPr>
              <a:t>Violence and the use of firearms in cultivation and distribution of marijuana.</a:t>
            </a:r>
          </a:p>
          <a:p>
            <a:pPr marL="514350" indent="-514350">
              <a:buFont typeface="+mj-lt"/>
              <a:buAutoNum type="arabicPeriod"/>
            </a:pPr>
            <a:r>
              <a:rPr lang="en-US" dirty="0">
                <a:solidFill>
                  <a:schemeClr val="tx1">
                    <a:lumMod val="75000"/>
                    <a:lumOff val="25000"/>
                  </a:schemeClr>
                </a:solidFill>
                <a:latin typeface="Cambria" panose="02040503050406030204" pitchFamily="18" charset="0"/>
              </a:rPr>
              <a:t>Drugged driving and exacerbation of other adverse public health consequences associated with marijuana use.</a:t>
            </a:r>
          </a:p>
          <a:p>
            <a:pPr marL="514350" indent="-514350">
              <a:buFont typeface="+mj-lt"/>
              <a:buAutoNum type="arabicPeriod"/>
            </a:pPr>
            <a:r>
              <a:rPr lang="en-US" dirty="0">
                <a:solidFill>
                  <a:schemeClr val="tx1">
                    <a:lumMod val="75000"/>
                    <a:lumOff val="25000"/>
                  </a:schemeClr>
                </a:solidFill>
                <a:latin typeface="Cambria" panose="02040503050406030204" pitchFamily="18" charset="0"/>
              </a:rPr>
              <a:t>Growing of marijuana on public lands and public safety and environmental dangers posed by marijuana production on public lands.</a:t>
            </a:r>
          </a:p>
          <a:p>
            <a:pPr marL="514350" indent="-514350">
              <a:buFont typeface="+mj-lt"/>
              <a:buAutoNum type="arabicPeriod"/>
            </a:pPr>
            <a:r>
              <a:rPr lang="en-US" dirty="0">
                <a:solidFill>
                  <a:schemeClr val="tx1">
                    <a:lumMod val="75000"/>
                    <a:lumOff val="25000"/>
                  </a:schemeClr>
                </a:solidFill>
                <a:latin typeface="Cambria" panose="02040503050406030204" pitchFamily="18" charset="0"/>
              </a:rPr>
              <a:t>Marijuana use or possession on federal property.</a:t>
            </a:r>
          </a:p>
          <a:p>
            <a:endParaRPr lang="en-US" dirty="0">
              <a:solidFill>
                <a:schemeClr val="tx1">
                  <a:lumMod val="75000"/>
                  <a:lumOff val="25000"/>
                </a:schemeClr>
              </a:solidFill>
              <a:latin typeface="Cambria" panose="02040503050406030204" pitchFamily="18" charset="0"/>
            </a:endParaRPr>
          </a:p>
        </p:txBody>
      </p:sp>
    </p:spTree>
    <p:extLst>
      <p:ext uri="{BB962C8B-B14F-4D97-AF65-F5344CB8AC3E}">
        <p14:creationId xmlns:p14="http://schemas.microsoft.com/office/powerpoint/2010/main" val="1227457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pPr lvl="0"/>
            <a:r>
              <a:rPr lang="en-US" b="1" dirty="0">
                <a:solidFill>
                  <a:schemeClr val="tx1">
                    <a:lumMod val="75000"/>
                    <a:lumOff val="25000"/>
                  </a:schemeClr>
                </a:solidFill>
                <a:latin typeface="Cambria (Headings)"/>
              </a:rPr>
              <a:t>Department of Justice in 2017</a:t>
            </a:r>
          </a:p>
        </p:txBody>
      </p:sp>
      <p:sp>
        <p:nvSpPr>
          <p:cNvPr id="3" name="Content Placeholder 2"/>
          <p:cNvSpPr>
            <a:spLocks noGrp="1"/>
          </p:cNvSpPr>
          <p:nvPr>
            <p:ph idx="1"/>
          </p:nvPr>
        </p:nvSpPr>
        <p:spPr>
          <a:xfrm>
            <a:off x="457200" y="1371600"/>
            <a:ext cx="8229600" cy="5081847"/>
          </a:xfrm>
        </p:spPr>
        <p:txBody>
          <a:bodyPr>
            <a:normAutofit fontScale="92500" lnSpcReduction="10000"/>
          </a:bodyPr>
          <a:lstStyle/>
          <a:p>
            <a:r>
              <a:rPr lang="en-US" dirty="0">
                <a:solidFill>
                  <a:schemeClr val="tx1">
                    <a:lumMod val="75000"/>
                    <a:lumOff val="25000"/>
                  </a:schemeClr>
                </a:solidFill>
                <a:latin typeface="Cambria" panose="02040503050406030204" pitchFamily="18" charset="0"/>
              </a:rPr>
              <a:t>“It’s not so much the attorney general’s job to decide what laws to enforce. We should do our jobs and enforce laws as effectively as we’re able.” </a:t>
            </a:r>
          </a:p>
          <a:p>
            <a:r>
              <a:rPr lang="en-US" dirty="0">
                <a:solidFill>
                  <a:schemeClr val="tx1">
                    <a:lumMod val="75000"/>
                    <a:lumOff val="25000"/>
                  </a:schemeClr>
                </a:solidFill>
                <a:latin typeface="Cambria" panose="02040503050406030204" pitchFamily="18" charset="0"/>
              </a:rPr>
              <a:t>“The U.S. Congress made the possession of marijuana in every state — and the distribution — an illegal act. If that’s something that’s not desired any longer, Congress should pass a law to change the rule.” </a:t>
            </a:r>
          </a:p>
          <a:p>
            <a:pPr marL="0" indent="0" algn="ctr">
              <a:buNone/>
            </a:pPr>
            <a:r>
              <a:rPr lang="en-US" sz="2600" dirty="0">
                <a:solidFill>
                  <a:schemeClr val="tx1">
                    <a:lumMod val="75000"/>
                    <a:lumOff val="25000"/>
                  </a:schemeClr>
                </a:solidFill>
                <a:latin typeface="Cambria" panose="02040503050406030204" pitchFamily="18" charset="0"/>
              </a:rPr>
              <a:t>- Attorney General Jeff Sessions during his January 2017 confirmation hearing</a:t>
            </a:r>
          </a:p>
        </p:txBody>
      </p:sp>
    </p:spTree>
    <p:extLst>
      <p:ext uri="{BB962C8B-B14F-4D97-AF65-F5344CB8AC3E}">
        <p14:creationId xmlns:p14="http://schemas.microsoft.com/office/powerpoint/2010/main" val="79488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pPr lvl="0"/>
            <a:r>
              <a:rPr lang="en-US" b="1" dirty="0">
                <a:solidFill>
                  <a:schemeClr val="tx1">
                    <a:lumMod val="75000"/>
                    <a:lumOff val="25000"/>
                  </a:schemeClr>
                </a:solidFill>
                <a:latin typeface="Cambria (Headings)"/>
              </a:rPr>
              <a:t>Department of Justice in 2017</a:t>
            </a:r>
          </a:p>
        </p:txBody>
      </p:sp>
      <p:sp>
        <p:nvSpPr>
          <p:cNvPr id="3" name="Content Placeholder 2"/>
          <p:cNvSpPr>
            <a:spLocks noGrp="1"/>
          </p:cNvSpPr>
          <p:nvPr>
            <p:ph idx="1"/>
          </p:nvPr>
        </p:nvSpPr>
        <p:spPr>
          <a:xfrm>
            <a:off x="457200" y="1547553"/>
            <a:ext cx="8229600" cy="5081847"/>
          </a:xfrm>
        </p:spPr>
        <p:txBody>
          <a:bodyPr>
            <a:normAutofit fontScale="85000" lnSpcReduction="20000"/>
          </a:bodyPr>
          <a:lstStyle/>
          <a:p>
            <a:r>
              <a:rPr lang="en-US" dirty="0">
                <a:solidFill>
                  <a:schemeClr val="tx1">
                    <a:lumMod val="75000"/>
                    <a:lumOff val="25000"/>
                  </a:schemeClr>
                </a:solidFill>
                <a:latin typeface="Cambria" panose="02040503050406030204" pitchFamily="18" charset="0"/>
              </a:rPr>
              <a:t>“We are reviewing that policy [the Cole Memo]. We haven't changed it, but we are reviewing it. We're looking at the states that have legalized or decriminalized marijuana, trying to evaluate what the impact is.”</a:t>
            </a:r>
          </a:p>
          <a:p>
            <a:r>
              <a:rPr lang="en-US" sz="3100" dirty="0">
                <a:solidFill>
                  <a:schemeClr val="tx1">
                    <a:lumMod val="75000"/>
                    <a:lumOff val="25000"/>
                  </a:schemeClr>
                </a:solidFill>
                <a:latin typeface="Cambria" panose="02040503050406030204" pitchFamily="18" charset="0"/>
              </a:rPr>
              <a:t>“That's been perceived in some places almost as if it creates a safe harbor, but it doesn't. And it's clear that it doesn't. That is, even if, under the terms of the memo you're not likely to be prosecuted, it doesn't mean that what you're doing is legal or that it's approved by the federal government or that you protected from prosecution in the future.”</a:t>
            </a:r>
          </a:p>
          <a:p>
            <a:pPr lvl="0" algn="ctr">
              <a:buFontTx/>
              <a:buChar char="-"/>
            </a:pPr>
            <a:r>
              <a:rPr lang="en-US" sz="2800" dirty="0">
                <a:solidFill>
                  <a:schemeClr val="tx1">
                    <a:lumMod val="75000"/>
                    <a:lumOff val="25000"/>
                  </a:schemeClr>
                </a:solidFill>
                <a:latin typeface="Cambria" panose="02040503050406030204" pitchFamily="18" charset="0"/>
              </a:rPr>
              <a:t>Deputy Attorney General Rod Rosenstein in Sept. 2017 on the Cole Memo</a:t>
            </a:r>
            <a:endParaRPr lang="en-US" dirty="0">
              <a:solidFill>
                <a:schemeClr val="tx1">
                  <a:lumMod val="75000"/>
                  <a:lumOff val="25000"/>
                </a:schemeClr>
              </a:solidFill>
              <a:latin typeface="Cambria" panose="02040503050406030204" pitchFamily="18" charset="0"/>
            </a:endParaRPr>
          </a:p>
          <a:p>
            <a:endParaRPr lang="en-US" dirty="0">
              <a:solidFill>
                <a:schemeClr val="tx1">
                  <a:lumMod val="75000"/>
                  <a:lumOff val="25000"/>
                </a:schemeClr>
              </a:solidFill>
              <a:latin typeface="Cambria" panose="02040503050406030204" pitchFamily="18" charset="0"/>
            </a:endParaRPr>
          </a:p>
        </p:txBody>
      </p:sp>
    </p:spTree>
    <p:extLst>
      <p:ext uri="{BB962C8B-B14F-4D97-AF65-F5344CB8AC3E}">
        <p14:creationId xmlns:p14="http://schemas.microsoft.com/office/powerpoint/2010/main" val="248588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05200"/>
            <a:ext cx="7772400" cy="828675"/>
          </a:xfrm>
        </p:spPr>
        <p:txBody>
          <a:bodyPr>
            <a:noAutofit/>
          </a:bodyPr>
          <a:lstStyle/>
          <a:p>
            <a:pPr>
              <a:spcAft>
                <a:spcPts val="1200"/>
              </a:spcAft>
            </a:pPr>
            <a:r>
              <a:rPr lang="en-US" sz="4400" dirty="0">
                <a:solidFill>
                  <a:schemeClr val="tx1">
                    <a:lumMod val="75000"/>
                    <a:lumOff val="25000"/>
                  </a:schemeClr>
                </a:solidFill>
                <a:latin typeface="Cambria (Headings)"/>
              </a:rPr>
              <a:t>Vermont &amp; Marijuana</a:t>
            </a:r>
          </a:p>
        </p:txBody>
      </p:sp>
      <p:cxnSp>
        <p:nvCxnSpPr>
          <p:cNvPr id="6" name="Straight Connector 5"/>
          <p:cNvCxnSpPr/>
          <p:nvPr/>
        </p:nvCxnSpPr>
        <p:spPr>
          <a:xfrm>
            <a:off x="685800" y="4876800"/>
            <a:ext cx="784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9784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pPr lvl="0"/>
            <a:r>
              <a:rPr lang="en-US" b="1" dirty="0">
                <a:solidFill>
                  <a:schemeClr val="tx1">
                    <a:lumMod val="75000"/>
                    <a:lumOff val="25000"/>
                  </a:schemeClr>
                </a:solidFill>
                <a:latin typeface="Cambria (Headings)"/>
              </a:rPr>
              <a:t>History of State Regulation</a:t>
            </a:r>
          </a:p>
        </p:txBody>
      </p:sp>
      <p:sp>
        <p:nvSpPr>
          <p:cNvPr id="3" name="Content Placeholder 2"/>
          <p:cNvSpPr>
            <a:spLocks noGrp="1"/>
          </p:cNvSpPr>
          <p:nvPr>
            <p:ph idx="1"/>
          </p:nvPr>
        </p:nvSpPr>
        <p:spPr>
          <a:xfrm>
            <a:off x="414169" y="1295400"/>
            <a:ext cx="8229600" cy="5334001"/>
          </a:xfrm>
        </p:spPr>
        <p:txBody>
          <a:bodyPr numCol="2">
            <a:normAutofit fontScale="85000" lnSpcReduction="20000"/>
          </a:bodyPr>
          <a:lstStyle/>
          <a:p>
            <a:pPr marL="0" indent="0" algn="ctr">
              <a:buNone/>
            </a:pPr>
            <a:r>
              <a:rPr lang="en-US" sz="2800" u="sng" dirty="0">
                <a:solidFill>
                  <a:schemeClr val="tx1">
                    <a:lumMod val="75000"/>
                    <a:lumOff val="25000"/>
                  </a:schemeClr>
                </a:solidFill>
                <a:latin typeface="Cambria" panose="02040503050406030204" pitchFamily="18" charset="0"/>
              </a:rPr>
              <a:t>Other States</a:t>
            </a:r>
          </a:p>
          <a:p>
            <a:pPr marL="0" indent="0" algn="ctr">
              <a:buNone/>
            </a:pPr>
            <a:endParaRPr lang="en-US" sz="2800" u="sng" dirty="0">
              <a:solidFill>
                <a:schemeClr val="tx1">
                  <a:lumMod val="75000"/>
                  <a:lumOff val="25000"/>
                </a:schemeClr>
              </a:solidFill>
              <a:latin typeface="Cambria" panose="02040503050406030204" pitchFamily="18" charset="0"/>
            </a:endParaRPr>
          </a:p>
          <a:p>
            <a:pPr marL="0" indent="0">
              <a:buNone/>
            </a:pPr>
            <a:r>
              <a:rPr lang="en-US" sz="2800" b="1" dirty="0">
                <a:solidFill>
                  <a:schemeClr val="tx1">
                    <a:lumMod val="75000"/>
                    <a:lumOff val="25000"/>
                  </a:schemeClr>
                </a:solidFill>
                <a:latin typeface="Cambria" panose="02040503050406030204" pitchFamily="18" charset="0"/>
              </a:rPr>
              <a:t>1914</a:t>
            </a:r>
            <a:r>
              <a:rPr lang="en-US" sz="2800" dirty="0">
                <a:solidFill>
                  <a:schemeClr val="tx1">
                    <a:lumMod val="75000"/>
                    <a:lumOff val="25000"/>
                  </a:schemeClr>
                </a:solidFill>
                <a:latin typeface="Cambria" panose="02040503050406030204" pitchFamily="18" charset="0"/>
              </a:rPr>
              <a:t> Massachusetts was the first state to prohibit possession of cannabis other than pharmaceuticals.  Cannabis grouped with opiates; considered a narcotic.</a:t>
            </a:r>
          </a:p>
          <a:p>
            <a:r>
              <a:rPr lang="en-US" sz="2600" dirty="0">
                <a:solidFill>
                  <a:schemeClr val="tx1">
                    <a:lumMod val="75000"/>
                    <a:lumOff val="25000"/>
                  </a:schemeClr>
                </a:solidFill>
                <a:latin typeface="Cambria" panose="02040503050406030204" pitchFamily="18" charset="0"/>
              </a:rPr>
              <a:t>By 1933, 32 states had similar laws. </a:t>
            </a:r>
          </a:p>
          <a:p>
            <a:pPr marL="0" indent="0">
              <a:buNone/>
            </a:pPr>
            <a:r>
              <a:rPr lang="en-US" sz="2800" b="1" dirty="0">
                <a:solidFill>
                  <a:schemeClr val="tx1">
                    <a:lumMod val="75000"/>
                    <a:lumOff val="25000"/>
                  </a:schemeClr>
                </a:solidFill>
                <a:latin typeface="Cambria" panose="02040503050406030204" pitchFamily="18" charset="0"/>
              </a:rPr>
              <a:t>1973-1977 </a:t>
            </a:r>
            <a:r>
              <a:rPr lang="en-US" sz="2800" dirty="0">
                <a:solidFill>
                  <a:schemeClr val="tx1">
                    <a:lumMod val="75000"/>
                    <a:lumOff val="25000"/>
                  </a:schemeClr>
                </a:solidFill>
                <a:latin typeface="Cambria" panose="02040503050406030204" pitchFamily="18" charset="0"/>
              </a:rPr>
              <a:t>11 states decriminalized possession of an ounce or less of cannabis.</a:t>
            </a:r>
          </a:p>
          <a:p>
            <a:pPr marL="0" indent="0">
              <a:buNone/>
            </a:pPr>
            <a:r>
              <a:rPr lang="en-US" sz="2800" b="1" dirty="0">
                <a:solidFill>
                  <a:schemeClr val="tx1">
                    <a:lumMod val="75000"/>
                    <a:lumOff val="25000"/>
                  </a:schemeClr>
                </a:solidFill>
                <a:latin typeface="Cambria" panose="02040503050406030204" pitchFamily="18" charset="0"/>
              </a:rPr>
              <a:t>1996</a:t>
            </a:r>
            <a:r>
              <a:rPr lang="en-US" sz="2800" dirty="0">
                <a:solidFill>
                  <a:schemeClr val="tx1">
                    <a:lumMod val="75000"/>
                    <a:lumOff val="25000"/>
                  </a:schemeClr>
                </a:solidFill>
                <a:latin typeface="Cambria" panose="02040503050406030204" pitchFamily="18" charset="0"/>
              </a:rPr>
              <a:t> California was the first state to permit medical cannabis, by ballot initiative.</a:t>
            </a:r>
          </a:p>
          <a:p>
            <a:pPr marL="0" indent="0" algn="ctr">
              <a:buNone/>
            </a:pPr>
            <a:r>
              <a:rPr lang="en-US" sz="2800" u="sng" dirty="0">
                <a:solidFill>
                  <a:schemeClr val="tx1">
                    <a:lumMod val="75000"/>
                    <a:lumOff val="25000"/>
                  </a:schemeClr>
                </a:solidFill>
                <a:latin typeface="Cambria" panose="02040503050406030204" pitchFamily="18" charset="0"/>
              </a:rPr>
              <a:t>Vermont</a:t>
            </a:r>
          </a:p>
          <a:p>
            <a:pPr marL="0" indent="0" algn="ctr">
              <a:buNone/>
            </a:pPr>
            <a:endParaRPr lang="en-US" sz="2800" u="sng" dirty="0">
              <a:solidFill>
                <a:schemeClr val="tx1">
                  <a:lumMod val="75000"/>
                  <a:lumOff val="25000"/>
                </a:schemeClr>
              </a:solidFill>
              <a:latin typeface="Cambria" panose="02040503050406030204" pitchFamily="18" charset="0"/>
            </a:endParaRPr>
          </a:p>
          <a:p>
            <a:pPr marL="0" indent="0">
              <a:buNone/>
            </a:pPr>
            <a:r>
              <a:rPr lang="en-US" sz="2800" b="1" dirty="0">
                <a:solidFill>
                  <a:schemeClr val="tx1">
                    <a:lumMod val="75000"/>
                    <a:lumOff val="25000"/>
                  </a:schemeClr>
                </a:solidFill>
                <a:latin typeface="Cambria" panose="02040503050406030204" pitchFamily="18" charset="0"/>
              </a:rPr>
              <a:t>1915</a:t>
            </a:r>
            <a:r>
              <a:rPr lang="en-US" sz="2800" dirty="0">
                <a:solidFill>
                  <a:schemeClr val="tx1">
                    <a:lumMod val="75000"/>
                    <a:lumOff val="25000"/>
                  </a:schemeClr>
                </a:solidFill>
                <a:latin typeface="Cambria" panose="02040503050406030204" pitchFamily="18" charset="0"/>
              </a:rPr>
              <a:t> An act to regulate the sale of opium, morphine and other narcotic drugs. </a:t>
            </a:r>
          </a:p>
          <a:p>
            <a:pPr marL="0" indent="0">
              <a:buNone/>
            </a:pPr>
            <a:r>
              <a:rPr lang="en-US" sz="2800" b="1" dirty="0">
                <a:solidFill>
                  <a:schemeClr val="tx1">
                    <a:lumMod val="75000"/>
                    <a:lumOff val="25000"/>
                  </a:schemeClr>
                </a:solidFill>
                <a:latin typeface="Cambria" panose="02040503050406030204" pitchFamily="18" charset="0"/>
              </a:rPr>
              <a:t>1947 </a:t>
            </a:r>
            <a:r>
              <a:rPr lang="en-US" sz="2800" dirty="0">
                <a:solidFill>
                  <a:schemeClr val="tx1">
                    <a:lumMod val="75000"/>
                    <a:lumOff val="25000"/>
                  </a:schemeClr>
                </a:solidFill>
                <a:latin typeface="Cambria" panose="02040503050406030204" pitchFamily="18" charset="0"/>
              </a:rPr>
              <a:t>Uniform Narcotic Drug Act adopted</a:t>
            </a:r>
          </a:p>
          <a:p>
            <a:pPr marL="0" indent="0">
              <a:buNone/>
            </a:pPr>
            <a:r>
              <a:rPr lang="en-US" sz="2800" b="1" dirty="0">
                <a:solidFill>
                  <a:schemeClr val="tx1">
                    <a:lumMod val="75000"/>
                    <a:lumOff val="25000"/>
                  </a:schemeClr>
                </a:solidFill>
                <a:latin typeface="Cambria" panose="02040503050406030204" pitchFamily="18" charset="0"/>
              </a:rPr>
              <a:t>1978 </a:t>
            </a:r>
            <a:r>
              <a:rPr lang="en-US" sz="2800" dirty="0">
                <a:solidFill>
                  <a:schemeClr val="tx1">
                    <a:lumMod val="75000"/>
                    <a:lumOff val="25000"/>
                  </a:schemeClr>
                </a:solidFill>
                <a:latin typeface="Cambria" panose="02040503050406030204" pitchFamily="18" charset="0"/>
              </a:rPr>
              <a:t>Attempt to decriminalize (H.669)</a:t>
            </a:r>
          </a:p>
          <a:p>
            <a:pPr marL="0" indent="0">
              <a:buNone/>
            </a:pPr>
            <a:r>
              <a:rPr lang="en-US" sz="2800" b="1" dirty="0">
                <a:solidFill>
                  <a:schemeClr val="tx1">
                    <a:lumMod val="75000"/>
                    <a:lumOff val="25000"/>
                  </a:schemeClr>
                </a:solidFill>
                <a:latin typeface="Cambria" panose="02040503050406030204" pitchFamily="18" charset="0"/>
              </a:rPr>
              <a:t>1980s</a:t>
            </a:r>
            <a:r>
              <a:rPr lang="en-US" sz="2800" dirty="0">
                <a:solidFill>
                  <a:schemeClr val="tx1">
                    <a:lumMod val="75000"/>
                    <a:lumOff val="25000"/>
                  </a:schemeClr>
                </a:solidFill>
                <a:latin typeface="Cambria" panose="02040503050406030204" pitchFamily="18" charset="0"/>
              </a:rPr>
              <a:t> </a:t>
            </a:r>
          </a:p>
          <a:p>
            <a:r>
              <a:rPr lang="en-US" sz="2600" dirty="0">
                <a:solidFill>
                  <a:schemeClr val="tx1">
                    <a:lumMod val="75000"/>
                    <a:lumOff val="25000"/>
                  </a:schemeClr>
                </a:solidFill>
                <a:latin typeface="Cambria" panose="02040503050406030204" pitchFamily="18" charset="0"/>
              </a:rPr>
              <a:t>Cannabis Therapeutic Research Program</a:t>
            </a:r>
          </a:p>
          <a:p>
            <a:r>
              <a:rPr lang="en-US" sz="2600" dirty="0">
                <a:solidFill>
                  <a:schemeClr val="tx1">
                    <a:lumMod val="75000"/>
                    <a:lumOff val="25000"/>
                  </a:schemeClr>
                </a:solidFill>
                <a:latin typeface="Cambria" panose="02040503050406030204" pitchFamily="18" charset="0"/>
              </a:rPr>
              <a:t>Increased criminal penalties</a:t>
            </a:r>
          </a:p>
          <a:p>
            <a:pPr marL="0" indent="0">
              <a:buNone/>
            </a:pPr>
            <a:r>
              <a:rPr lang="en-US" sz="2800" b="1" dirty="0">
                <a:solidFill>
                  <a:schemeClr val="tx1">
                    <a:lumMod val="75000"/>
                    <a:lumOff val="25000"/>
                  </a:schemeClr>
                </a:solidFill>
                <a:latin typeface="Cambria" panose="02040503050406030204" pitchFamily="18" charset="0"/>
              </a:rPr>
              <a:t>2004 </a:t>
            </a:r>
            <a:r>
              <a:rPr lang="en-US" sz="2800" dirty="0">
                <a:solidFill>
                  <a:schemeClr val="tx1">
                    <a:lumMod val="75000"/>
                    <a:lumOff val="25000"/>
                  </a:schemeClr>
                </a:solidFill>
                <a:latin typeface="Cambria" panose="02040503050406030204" pitchFamily="18" charset="0"/>
              </a:rPr>
              <a:t>Vermont was 9th state to allow medical cannabis.</a:t>
            </a:r>
            <a:endParaRPr lang="en-US" sz="2800" b="1" dirty="0">
              <a:solidFill>
                <a:schemeClr val="tx1">
                  <a:lumMod val="75000"/>
                  <a:lumOff val="25000"/>
                </a:schemeClr>
              </a:solidFill>
              <a:latin typeface="Cambria" panose="02040503050406030204" pitchFamily="18" charset="0"/>
            </a:endParaRPr>
          </a:p>
        </p:txBody>
      </p:sp>
    </p:spTree>
    <p:extLst>
      <p:ext uri="{BB962C8B-B14F-4D97-AF65-F5344CB8AC3E}">
        <p14:creationId xmlns:p14="http://schemas.microsoft.com/office/powerpoint/2010/main" val="3066370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pPr lvl="0"/>
            <a:r>
              <a:rPr lang="en-US" b="1" dirty="0">
                <a:solidFill>
                  <a:schemeClr val="tx1">
                    <a:lumMod val="75000"/>
                    <a:lumOff val="25000"/>
                  </a:schemeClr>
                </a:solidFill>
                <a:latin typeface="Cambria (Headings)"/>
              </a:rPr>
              <a:t>Recent Marijuana Legislation in Vermont</a:t>
            </a:r>
          </a:p>
        </p:txBody>
      </p:sp>
      <p:sp>
        <p:nvSpPr>
          <p:cNvPr id="3" name="Content Placeholder 2"/>
          <p:cNvSpPr>
            <a:spLocks noGrp="1"/>
          </p:cNvSpPr>
          <p:nvPr>
            <p:ph idx="1"/>
          </p:nvPr>
        </p:nvSpPr>
        <p:spPr>
          <a:xfrm>
            <a:off x="457200" y="1547553"/>
            <a:ext cx="8229600" cy="5081847"/>
          </a:xfrm>
        </p:spPr>
        <p:txBody>
          <a:bodyPr>
            <a:normAutofit fontScale="85000" lnSpcReduction="20000"/>
          </a:bodyPr>
          <a:lstStyle/>
          <a:p>
            <a:r>
              <a:rPr lang="en-US" b="1" dirty="0">
                <a:solidFill>
                  <a:schemeClr val="tx1">
                    <a:lumMod val="75000"/>
                    <a:lumOff val="25000"/>
                  </a:schemeClr>
                </a:solidFill>
                <a:latin typeface="Cambria" panose="02040503050406030204" pitchFamily="18" charset="0"/>
              </a:rPr>
              <a:t>2015</a:t>
            </a:r>
            <a:r>
              <a:rPr lang="en-US" dirty="0">
                <a:solidFill>
                  <a:schemeClr val="tx1">
                    <a:lumMod val="75000"/>
                    <a:lumOff val="25000"/>
                  </a:schemeClr>
                </a:solidFill>
                <a:latin typeface="Cambria" panose="02040503050406030204" pitchFamily="18" charset="0"/>
              </a:rPr>
              <a:t>:	</a:t>
            </a:r>
            <a:r>
              <a:rPr lang="en-US" dirty="0">
                <a:solidFill>
                  <a:schemeClr val="tx1">
                    <a:lumMod val="75000"/>
                    <a:lumOff val="25000"/>
                  </a:schemeClr>
                </a:solidFill>
                <a:latin typeface="Cambria" panose="02040503050406030204" pitchFamily="18" charset="0"/>
                <a:hlinkClick r:id="rId3"/>
              </a:rPr>
              <a:t>S.95</a:t>
            </a:r>
            <a:r>
              <a:rPr lang="en-US" dirty="0">
                <a:solidFill>
                  <a:schemeClr val="tx1">
                    <a:lumMod val="75000"/>
                    <a:lumOff val="25000"/>
                  </a:schemeClr>
                </a:solidFill>
                <a:latin typeface="Cambria" panose="02040503050406030204" pitchFamily="18" charset="0"/>
              </a:rPr>
              <a:t>, An act relating to the regulation and taxation of marijuana.</a:t>
            </a:r>
          </a:p>
          <a:p>
            <a:pPr lvl="1"/>
            <a:r>
              <a:rPr lang="en-US" dirty="0">
                <a:solidFill>
                  <a:schemeClr val="tx1">
                    <a:lumMod val="75000"/>
                    <a:lumOff val="25000"/>
                  </a:schemeClr>
                </a:solidFill>
                <a:latin typeface="Cambria" panose="02040503050406030204" pitchFamily="18" charset="0"/>
              </a:rPr>
              <a:t>Introduced by then-Senator David Zuckerman.  Referred to and ended in Senate Judiciary.</a:t>
            </a:r>
          </a:p>
          <a:p>
            <a:r>
              <a:rPr lang="en-US" b="1" dirty="0">
                <a:solidFill>
                  <a:schemeClr val="tx1">
                    <a:lumMod val="75000"/>
                    <a:lumOff val="25000"/>
                  </a:schemeClr>
                </a:solidFill>
                <a:latin typeface="Cambria" panose="02040503050406030204" pitchFamily="18" charset="0"/>
              </a:rPr>
              <a:t>2016</a:t>
            </a:r>
            <a:r>
              <a:rPr lang="en-US" dirty="0">
                <a:solidFill>
                  <a:schemeClr val="tx1">
                    <a:lumMod val="75000"/>
                    <a:lumOff val="25000"/>
                  </a:schemeClr>
                </a:solidFill>
                <a:latin typeface="Cambria" panose="02040503050406030204" pitchFamily="18" charset="0"/>
              </a:rPr>
              <a:t>:	</a:t>
            </a:r>
            <a:r>
              <a:rPr lang="en-US" dirty="0">
                <a:solidFill>
                  <a:schemeClr val="tx1">
                    <a:lumMod val="75000"/>
                    <a:lumOff val="25000"/>
                  </a:schemeClr>
                </a:solidFill>
                <a:latin typeface="Cambria" panose="02040503050406030204" pitchFamily="18" charset="0"/>
                <a:hlinkClick r:id="rId4"/>
              </a:rPr>
              <a:t>S.241</a:t>
            </a:r>
            <a:r>
              <a:rPr lang="en-US" dirty="0">
                <a:solidFill>
                  <a:schemeClr val="tx1">
                    <a:lumMod val="75000"/>
                    <a:lumOff val="25000"/>
                  </a:schemeClr>
                </a:solidFill>
                <a:latin typeface="Cambria" panose="02040503050406030204" pitchFamily="18" charset="0"/>
              </a:rPr>
              <a:t>, An act relating to personal possession and cultivation of cannabis and regulation of commercial cannabis establishments.</a:t>
            </a:r>
          </a:p>
          <a:p>
            <a:pPr lvl="1"/>
            <a:r>
              <a:rPr lang="en-US" dirty="0">
                <a:solidFill>
                  <a:schemeClr val="tx1">
                    <a:lumMod val="75000"/>
                    <a:lumOff val="25000"/>
                  </a:schemeClr>
                </a:solidFill>
                <a:latin typeface="Cambria" panose="02040503050406030204" pitchFamily="18" charset="0"/>
              </a:rPr>
              <a:t>Voted out of Senate.  Referred to and ended in House Appropriations.</a:t>
            </a:r>
          </a:p>
          <a:p>
            <a:r>
              <a:rPr lang="en-US" b="1" dirty="0">
                <a:solidFill>
                  <a:schemeClr val="tx1">
                    <a:lumMod val="75000"/>
                    <a:lumOff val="25000"/>
                  </a:schemeClr>
                </a:solidFill>
                <a:latin typeface="Cambria" panose="02040503050406030204" pitchFamily="18" charset="0"/>
              </a:rPr>
              <a:t>2017</a:t>
            </a:r>
            <a:r>
              <a:rPr lang="en-US" dirty="0">
                <a:solidFill>
                  <a:schemeClr val="tx1">
                    <a:lumMod val="75000"/>
                    <a:lumOff val="25000"/>
                  </a:schemeClr>
                </a:solidFill>
                <a:latin typeface="Cambria" panose="02040503050406030204" pitchFamily="18" charset="0"/>
              </a:rPr>
              <a:t>:	</a:t>
            </a:r>
            <a:r>
              <a:rPr lang="en-US" dirty="0">
                <a:solidFill>
                  <a:schemeClr val="tx1">
                    <a:lumMod val="75000"/>
                    <a:lumOff val="25000"/>
                  </a:schemeClr>
                </a:solidFill>
                <a:latin typeface="Cambria" panose="02040503050406030204" pitchFamily="18" charset="0"/>
                <a:hlinkClick r:id="rId5"/>
              </a:rPr>
              <a:t>S.22</a:t>
            </a:r>
            <a:r>
              <a:rPr lang="en-US" dirty="0">
                <a:solidFill>
                  <a:schemeClr val="tx1">
                    <a:lumMod val="75000"/>
                    <a:lumOff val="25000"/>
                  </a:schemeClr>
                </a:solidFill>
                <a:latin typeface="Cambria" panose="02040503050406030204" pitchFamily="18" charset="0"/>
              </a:rPr>
              <a:t>, An act relating to eliminating penalties for possession of limited amounts of marijuana.</a:t>
            </a:r>
          </a:p>
          <a:p>
            <a:pPr lvl="1"/>
            <a:r>
              <a:rPr lang="en-US" dirty="0">
                <a:solidFill>
                  <a:schemeClr val="tx1">
                    <a:lumMod val="75000"/>
                    <a:lumOff val="25000"/>
                  </a:schemeClr>
                </a:solidFill>
                <a:latin typeface="Cambria" panose="02040503050406030204" pitchFamily="18" charset="0"/>
              </a:rPr>
              <a:t>No taxation provisions.  Vetoed by Governor.</a:t>
            </a:r>
          </a:p>
        </p:txBody>
      </p:sp>
    </p:spTree>
    <p:extLst>
      <p:ext uri="{BB962C8B-B14F-4D97-AF65-F5344CB8AC3E}">
        <p14:creationId xmlns:p14="http://schemas.microsoft.com/office/powerpoint/2010/main" val="401064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pPr lvl="0"/>
            <a:r>
              <a:rPr lang="en-US" b="1" dirty="0">
                <a:solidFill>
                  <a:schemeClr val="tx1">
                    <a:lumMod val="75000"/>
                    <a:lumOff val="25000"/>
                  </a:schemeClr>
                </a:solidFill>
                <a:latin typeface="Cambria (Headings)"/>
              </a:rPr>
              <a:t>Medical Marijuana in Vermont: Overview</a:t>
            </a:r>
          </a:p>
        </p:txBody>
      </p:sp>
      <p:sp>
        <p:nvSpPr>
          <p:cNvPr id="3" name="Content Placeholder 2"/>
          <p:cNvSpPr>
            <a:spLocks noGrp="1"/>
          </p:cNvSpPr>
          <p:nvPr>
            <p:ph idx="1"/>
          </p:nvPr>
        </p:nvSpPr>
        <p:spPr>
          <a:xfrm>
            <a:off x="190500" y="1371600"/>
            <a:ext cx="8763000" cy="5486400"/>
          </a:xfrm>
        </p:spPr>
        <p:txBody>
          <a:bodyPr>
            <a:normAutofit fontScale="40000" lnSpcReduction="20000"/>
          </a:bodyPr>
          <a:lstStyle/>
          <a:p>
            <a:pPr marL="0" indent="0">
              <a:buNone/>
            </a:pPr>
            <a:r>
              <a:rPr lang="en-US" sz="4000" b="1" dirty="0">
                <a:solidFill>
                  <a:schemeClr val="tx1">
                    <a:lumMod val="75000"/>
                    <a:lumOff val="25000"/>
                  </a:schemeClr>
                </a:solidFill>
                <a:latin typeface="Cambria" panose="02040503050406030204" pitchFamily="18" charset="0"/>
              </a:rPr>
              <a:t>Registered patient</a:t>
            </a:r>
            <a:r>
              <a:rPr lang="en-US" sz="4000" dirty="0">
                <a:solidFill>
                  <a:schemeClr val="tx1">
                    <a:lumMod val="75000"/>
                    <a:lumOff val="25000"/>
                  </a:schemeClr>
                </a:solidFill>
                <a:latin typeface="Cambria" panose="02040503050406030204" pitchFamily="18" charset="0"/>
              </a:rPr>
              <a:t>	</a:t>
            </a:r>
          </a:p>
          <a:p>
            <a:r>
              <a:rPr lang="en-US" sz="3500" dirty="0">
                <a:solidFill>
                  <a:schemeClr val="tx1">
                    <a:lumMod val="75000"/>
                    <a:lumOff val="25000"/>
                  </a:schemeClr>
                </a:solidFill>
                <a:latin typeface="Cambria" panose="02040503050406030204" pitchFamily="18" charset="0"/>
              </a:rPr>
              <a:t>Vermont resident who is</a:t>
            </a:r>
          </a:p>
          <a:p>
            <a:pPr lvl="1"/>
            <a:r>
              <a:rPr lang="en-US" sz="3500" dirty="0">
                <a:solidFill>
                  <a:schemeClr val="tx1">
                    <a:lumMod val="75000"/>
                    <a:lumOff val="25000"/>
                  </a:schemeClr>
                </a:solidFill>
                <a:latin typeface="Cambria" panose="02040503050406030204" pitchFamily="18" charset="0"/>
              </a:rPr>
              <a:t>Issued a Dept. of Public Safety registration card, and</a:t>
            </a:r>
          </a:p>
          <a:p>
            <a:pPr lvl="1"/>
            <a:r>
              <a:rPr lang="en-US" sz="3500" dirty="0">
                <a:solidFill>
                  <a:schemeClr val="tx1">
                    <a:lumMod val="75000"/>
                    <a:lumOff val="25000"/>
                  </a:schemeClr>
                </a:solidFill>
                <a:latin typeface="Cambria" panose="02040503050406030204" pitchFamily="18" charset="0"/>
              </a:rPr>
              <a:t>Has been diagnosed with a debilitating medical condition by a health care professional in the course of a bona fide health care professional-patient relationship.</a:t>
            </a:r>
          </a:p>
          <a:p>
            <a:pPr marL="0" indent="0">
              <a:buNone/>
            </a:pPr>
            <a:r>
              <a:rPr lang="en-US" sz="4000" b="1" dirty="0">
                <a:solidFill>
                  <a:schemeClr val="tx1">
                    <a:lumMod val="75000"/>
                    <a:lumOff val="25000"/>
                  </a:schemeClr>
                </a:solidFill>
                <a:latin typeface="Cambria" panose="02040503050406030204" pitchFamily="18" charset="0"/>
              </a:rPr>
              <a:t>Registered caregiver</a:t>
            </a:r>
          </a:p>
          <a:p>
            <a:r>
              <a:rPr lang="en-US" sz="3500" dirty="0">
                <a:solidFill>
                  <a:schemeClr val="tx1">
                    <a:lumMod val="75000"/>
                    <a:lumOff val="25000"/>
                  </a:schemeClr>
                </a:solidFill>
                <a:latin typeface="Cambria" panose="02040503050406030204" pitchFamily="18" charset="0"/>
              </a:rPr>
              <a:t>21 and over,</a:t>
            </a:r>
          </a:p>
          <a:p>
            <a:r>
              <a:rPr lang="en-US" sz="3500" dirty="0">
                <a:solidFill>
                  <a:schemeClr val="tx1">
                    <a:lumMod val="75000"/>
                    <a:lumOff val="25000"/>
                  </a:schemeClr>
                </a:solidFill>
                <a:latin typeface="Cambria" panose="02040503050406030204" pitchFamily="18" charset="0"/>
              </a:rPr>
              <a:t>Agrees to be responsible for managing a registered patient’s well-being, and</a:t>
            </a:r>
          </a:p>
          <a:p>
            <a:r>
              <a:rPr lang="en-US" sz="3500" dirty="0">
                <a:solidFill>
                  <a:schemeClr val="tx1">
                    <a:lumMod val="75000"/>
                    <a:lumOff val="25000"/>
                  </a:schemeClr>
                </a:solidFill>
                <a:latin typeface="Cambria" panose="02040503050406030204" pitchFamily="18" charset="0"/>
              </a:rPr>
              <a:t>Meets other eligibility requirements, including criminal history checks. </a:t>
            </a:r>
          </a:p>
          <a:p>
            <a:pPr marL="0" indent="0">
              <a:buNone/>
            </a:pPr>
            <a:r>
              <a:rPr lang="en-US" sz="4000" b="1" dirty="0">
                <a:solidFill>
                  <a:schemeClr val="tx1">
                    <a:lumMod val="75000"/>
                    <a:lumOff val="25000"/>
                  </a:schemeClr>
                </a:solidFill>
                <a:latin typeface="Cambria" panose="02040503050406030204" pitchFamily="18" charset="0"/>
              </a:rPr>
              <a:t>Health care professional</a:t>
            </a:r>
          </a:p>
          <a:p>
            <a:r>
              <a:rPr lang="en-US" sz="3500" dirty="0">
                <a:solidFill>
                  <a:schemeClr val="tx1">
                    <a:lumMod val="75000"/>
                    <a:lumOff val="25000"/>
                  </a:schemeClr>
                </a:solidFill>
                <a:latin typeface="Cambria" panose="02040503050406030204" pitchFamily="18" charset="0"/>
              </a:rPr>
              <a:t>Individual who is</a:t>
            </a:r>
          </a:p>
          <a:p>
            <a:pPr marL="742950" lvl="2" indent="-342900"/>
            <a:r>
              <a:rPr lang="en-US" sz="3500" dirty="0">
                <a:solidFill>
                  <a:schemeClr val="tx1">
                    <a:lumMod val="75000"/>
                    <a:lumOff val="25000"/>
                  </a:schemeClr>
                </a:solidFill>
                <a:latin typeface="Cambria" panose="02040503050406030204" pitchFamily="18" charset="0"/>
              </a:rPr>
              <a:t>Licensed to practice medicine, </a:t>
            </a:r>
          </a:p>
          <a:p>
            <a:pPr marL="742950" lvl="2" indent="-342900"/>
            <a:r>
              <a:rPr lang="en-US" sz="3500" dirty="0">
                <a:solidFill>
                  <a:schemeClr val="tx1">
                    <a:lumMod val="75000"/>
                    <a:lumOff val="25000"/>
                  </a:schemeClr>
                </a:solidFill>
                <a:latin typeface="Cambria" panose="02040503050406030204" pitchFamily="18" charset="0"/>
              </a:rPr>
              <a:t>Licensed as a naturopathic physician, </a:t>
            </a:r>
          </a:p>
          <a:p>
            <a:pPr marL="742950" lvl="2" indent="-342900"/>
            <a:r>
              <a:rPr lang="en-US" sz="3500" dirty="0">
                <a:solidFill>
                  <a:schemeClr val="tx1">
                    <a:lumMod val="75000"/>
                    <a:lumOff val="25000"/>
                  </a:schemeClr>
                </a:solidFill>
                <a:latin typeface="Cambria" panose="02040503050406030204" pitchFamily="18" charset="0"/>
              </a:rPr>
              <a:t>Certified as a physician assistant, or </a:t>
            </a:r>
          </a:p>
          <a:p>
            <a:pPr marL="742950" lvl="2" indent="-342900"/>
            <a:r>
              <a:rPr lang="en-US" sz="3500" dirty="0">
                <a:solidFill>
                  <a:schemeClr val="tx1">
                    <a:lumMod val="75000"/>
                    <a:lumOff val="25000"/>
                  </a:schemeClr>
                </a:solidFill>
                <a:latin typeface="Cambria" panose="02040503050406030204" pitchFamily="18" charset="0"/>
              </a:rPr>
              <a:t>Licensed as an advanced practice registered nurse.   </a:t>
            </a:r>
          </a:p>
          <a:p>
            <a:r>
              <a:rPr lang="en-US" sz="3500" dirty="0">
                <a:solidFill>
                  <a:schemeClr val="tx1">
                    <a:lumMod val="75000"/>
                    <a:lumOff val="25000"/>
                  </a:schemeClr>
                </a:solidFill>
                <a:latin typeface="Cambria" panose="02040503050406030204" pitchFamily="18" charset="0"/>
              </a:rPr>
              <a:t>Includes individuals professionally licensed under substantially equivalent provisions in New Hampshire, Massachusetts, or New York.</a:t>
            </a:r>
          </a:p>
          <a:p>
            <a:pPr marL="0" indent="0">
              <a:buNone/>
            </a:pPr>
            <a:r>
              <a:rPr lang="en-US" sz="4000" b="1" dirty="0">
                <a:solidFill>
                  <a:schemeClr val="tx1">
                    <a:lumMod val="75000"/>
                    <a:lumOff val="25000"/>
                  </a:schemeClr>
                </a:solidFill>
                <a:latin typeface="Cambria" panose="02040503050406030204" pitchFamily="18" charset="0"/>
              </a:rPr>
              <a:t>Dispensary</a:t>
            </a:r>
          </a:p>
          <a:p>
            <a:r>
              <a:rPr lang="en-US" sz="3500" dirty="0">
                <a:solidFill>
                  <a:schemeClr val="tx1">
                    <a:lumMod val="75000"/>
                    <a:lumOff val="25000"/>
                  </a:schemeClr>
                </a:solidFill>
                <a:latin typeface="Cambria" panose="02040503050406030204" pitchFamily="18" charset="0"/>
              </a:rPr>
              <a:t>Registered,</a:t>
            </a:r>
          </a:p>
          <a:p>
            <a:r>
              <a:rPr lang="en-US" sz="3500" dirty="0">
                <a:solidFill>
                  <a:schemeClr val="tx1">
                    <a:lumMod val="75000"/>
                    <a:lumOff val="25000"/>
                  </a:schemeClr>
                </a:solidFill>
                <a:latin typeface="Cambria" panose="02040503050406030204" pitchFamily="18" charset="0"/>
              </a:rPr>
              <a:t>Business organization</a:t>
            </a:r>
          </a:p>
          <a:p>
            <a:r>
              <a:rPr lang="en-US" sz="3500" dirty="0">
                <a:solidFill>
                  <a:schemeClr val="tx1">
                    <a:lumMod val="75000"/>
                    <a:lumOff val="25000"/>
                  </a:schemeClr>
                </a:solidFill>
                <a:latin typeface="Cambria" panose="02040503050406030204" pitchFamily="18" charset="0"/>
              </a:rPr>
              <a:t>That acquires, possesses, cultivates, manufactures, transfers, transports, supplies, sells, or dispenses</a:t>
            </a:r>
          </a:p>
          <a:p>
            <a:pPr lvl="1"/>
            <a:r>
              <a:rPr lang="en-US" sz="3500" dirty="0">
                <a:solidFill>
                  <a:schemeClr val="tx1">
                    <a:lumMod val="75000"/>
                    <a:lumOff val="25000"/>
                  </a:schemeClr>
                </a:solidFill>
                <a:latin typeface="Cambria" panose="02040503050406030204" pitchFamily="18" charset="0"/>
              </a:rPr>
              <a:t>Marijuana, marijuana-infused products, and marijuana-related supplies and educational materials</a:t>
            </a:r>
          </a:p>
          <a:p>
            <a:r>
              <a:rPr lang="en-US" sz="3500" dirty="0">
                <a:solidFill>
                  <a:schemeClr val="tx1">
                    <a:lumMod val="75000"/>
                    <a:lumOff val="25000"/>
                  </a:schemeClr>
                </a:solidFill>
                <a:latin typeface="Cambria" panose="02040503050406030204" pitchFamily="18" charset="0"/>
              </a:rPr>
              <a:t>For or to </a:t>
            </a:r>
          </a:p>
          <a:p>
            <a:pPr lvl="1"/>
            <a:r>
              <a:rPr lang="en-US" sz="3500" dirty="0">
                <a:solidFill>
                  <a:schemeClr val="tx1">
                    <a:lumMod val="75000"/>
                    <a:lumOff val="25000"/>
                  </a:schemeClr>
                </a:solidFill>
                <a:latin typeface="Cambria" panose="02040503050406030204" pitchFamily="18" charset="0"/>
              </a:rPr>
              <a:t>A registered patient who has designated dispensary as his or her center and </a:t>
            </a:r>
          </a:p>
          <a:p>
            <a:pPr lvl="1"/>
            <a:r>
              <a:rPr lang="en-US" sz="3500" dirty="0">
                <a:solidFill>
                  <a:schemeClr val="tx1">
                    <a:lumMod val="75000"/>
                    <a:lumOff val="25000"/>
                  </a:schemeClr>
                </a:solidFill>
                <a:latin typeface="Cambria" panose="02040503050406030204" pitchFamily="18" charset="0"/>
              </a:rPr>
              <a:t>To his or her registered caregiver for registered patient's use for symptom relief.</a:t>
            </a:r>
          </a:p>
        </p:txBody>
      </p:sp>
    </p:spTree>
    <p:extLst>
      <p:ext uri="{BB962C8B-B14F-4D97-AF65-F5344CB8AC3E}">
        <p14:creationId xmlns:p14="http://schemas.microsoft.com/office/powerpoint/2010/main" val="8960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500"/>
                                        <p:tgtEl>
                                          <p:spTgt spid="3">
                                            <p:txEl>
                                              <p:pRg st="5" end="5"/>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wipe(down)">
                                      <p:cBhvr>
                                        <p:cTn id="21" dur="500"/>
                                        <p:tgtEl>
                                          <p:spTgt spid="3">
                                            <p:txEl>
                                              <p:pRg st="6" end="6"/>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wipe(down)">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wipe(down)">
                                      <p:cBhvr>
                                        <p:cTn id="29" dur="500"/>
                                        <p:tgtEl>
                                          <p:spTgt spid="3">
                                            <p:txEl>
                                              <p:pRg st="9" end="9"/>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wipe(down)">
                                      <p:cBhvr>
                                        <p:cTn id="32" dur="500"/>
                                        <p:tgtEl>
                                          <p:spTgt spid="3">
                                            <p:txEl>
                                              <p:pRg st="10" end="10"/>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wipe(down)">
                                      <p:cBhvr>
                                        <p:cTn id="35" dur="500"/>
                                        <p:tgtEl>
                                          <p:spTgt spid="3">
                                            <p:txEl>
                                              <p:pRg st="11" end="11"/>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Effect transition="in" filter="wipe(down)">
                                      <p:cBhvr>
                                        <p:cTn id="38" dur="500"/>
                                        <p:tgtEl>
                                          <p:spTgt spid="3">
                                            <p:txEl>
                                              <p:pRg st="12" end="12"/>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animEffect transition="in" filter="wipe(down)">
                                      <p:cBhvr>
                                        <p:cTn id="41" dur="500"/>
                                        <p:tgtEl>
                                          <p:spTgt spid="3">
                                            <p:txEl>
                                              <p:pRg st="13" end="13"/>
                                            </p:txEl>
                                          </p:spTgt>
                                        </p:tgtEl>
                                      </p:cBhvr>
                                    </p:animEffect>
                                  </p:childTnLst>
                                </p:cTn>
                              </p:par>
                              <p:par>
                                <p:cTn id="42" presetID="22" presetClass="entr" presetSubtype="4" fill="hold" nodeType="withEffect">
                                  <p:stCondLst>
                                    <p:cond delay="0"/>
                                  </p:stCondLst>
                                  <p:childTnLst>
                                    <p:set>
                                      <p:cBhvr>
                                        <p:cTn id="43" dur="1" fill="hold">
                                          <p:stCondLst>
                                            <p:cond delay="0"/>
                                          </p:stCondLst>
                                        </p:cTn>
                                        <p:tgtEl>
                                          <p:spTgt spid="3">
                                            <p:txEl>
                                              <p:pRg st="14" end="14"/>
                                            </p:txEl>
                                          </p:spTgt>
                                        </p:tgtEl>
                                        <p:attrNameLst>
                                          <p:attrName>style.visibility</p:attrName>
                                        </p:attrNameLst>
                                      </p:cBhvr>
                                      <p:to>
                                        <p:strVal val="visible"/>
                                      </p:to>
                                    </p:set>
                                    <p:animEffect transition="in" filter="wipe(down)">
                                      <p:cBhvr>
                                        <p:cTn id="44" dur="500"/>
                                        <p:tgtEl>
                                          <p:spTgt spid="3">
                                            <p:txEl>
                                              <p:pRg st="14" end="1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3">
                                            <p:txEl>
                                              <p:pRg st="16" end="16"/>
                                            </p:txEl>
                                          </p:spTgt>
                                        </p:tgtEl>
                                        <p:attrNameLst>
                                          <p:attrName>style.visibility</p:attrName>
                                        </p:attrNameLst>
                                      </p:cBhvr>
                                      <p:to>
                                        <p:strVal val="visible"/>
                                      </p:to>
                                    </p:set>
                                    <p:animEffect transition="in" filter="wipe(down)">
                                      <p:cBhvr>
                                        <p:cTn id="49" dur="500"/>
                                        <p:tgtEl>
                                          <p:spTgt spid="3">
                                            <p:txEl>
                                              <p:pRg st="16" end="16"/>
                                            </p:txEl>
                                          </p:spTgt>
                                        </p:tgtEl>
                                      </p:cBhvr>
                                    </p:animEffect>
                                  </p:childTnLst>
                                </p:cTn>
                              </p:par>
                              <p:par>
                                <p:cTn id="50" presetID="22" presetClass="entr" presetSubtype="4" fill="hold" nodeType="withEffect">
                                  <p:stCondLst>
                                    <p:cond delay="0"/>
                                  </p:stCondLst>
                                  <p:childTnLst>
                                    <p:set>
                                      <p:cBhvr>
                                        <p:cTn id="51" dur="1" fill="hold">
                                          <p:stCondLst>
                                            <p:cond delay="0"/>
                                          </p:stCondLst>
                                        </p:cTn>
                                        <p:tgtEl>
                                          <p:spTgt spid="3">
                                            <p:txEl>
                                              <p:pRg st="17" end="17"/>
                                            </p:txEl>
                                          </p:spTgt>
                                        </p:tgtEl>
                                        <p:attrNameLst>
                                          <p:attrName>style.visibility</p:attrName>
                                        </p:attrNameLst>
                                      </p:cBhvr>
                                      <p:to>
                                        <p:strVal val="visible"/>
                                      </p:to>
                                    </p:set>
                                    <p:animEffect transition="in" filter="wipe(down)">
                                      <p:cBhvr>
                                        <p:cTn id="52" dur="500"/>
                                        <p:tgtEl>
                                          <p:spTgt spid="3">
                                            <p:txEl>
                                              <p:pRg st="17" end="17"/>
                                            </p:txEl>
                                          </p:spTgt>
                                        </p:tgtEl>
                                      </p:cBhvr>
                                    </p:animEffect>
                                  </p:childTnLst>
                                </p:cTn>
                              </p:par>
                              <p:par>
                                <p:cTn id="53" presetID="22" presetClass="entr" presetSubtype="4" fill="hold" nodeType="withEffect">
                                  <p:stCondLst>
                                    <p:cond delay="0"/>
                                  </p:stCondLst>
                                  <p:childTnLst>
                                    <p:set>
                                      <p:cBhvr>
                                        <p:cTn id="54" dur="1" fill="hold">
                                          <p:stCondLst>
                                            <p:cond delay="0"/>
                                          </p:stCondLst>
                                        </p:cTn>
                                        <p:tgtEl>
                                          <p:spTgt spid="3">
                                            <p:txEl>
                                              <p:pRg st="18" end="18"/>
                                            </p:txEl>
                                          </p:spTgt>
                                        </p:tgtEl>
                                        <p:attrNameLst>
                                          <p:attrName>style.visibility</p:attrName>
                                        </p:attrNameLst>
                                      </p:cBhvr>
                                      <p:to>
                                        <p:strVal val="visible"/>
                                      </p:to>
                                    </p:set>
                                    <p:animEffect transition="in" filter="wipe(down)">
                                      <p:cBhvr>
                                        <p:cTn id="55" dur="500"/>
                                        <p:tgtEl>
                                          <p:spTgt spid="3">
                                            <p:txEl>
                                              <p:pRg st="18" end="18"/>
                                            </p:txEl>
                                          </p:spTgt>
                                        </p:tgtEl>
                                      </p:cBhvr>
                                    </p:animEffect>
                                  </p:childTnLst>
                                </p:cTn>
                              </p:par>
                              <p:par>
                                <p:cTn id="56" presetID="22" presetClass="entr" presetSubtype="4" fill="hold" nodeType="withEffect">
                                  <p:stCondLst>
                                    <p:cond delay="0"/>
                                  </p:stCondLst>
                                  <p:childTnLst>
                                    <p:set>
                                      <p:cBhvr>
                                        <p:cTn id="57" dur="1" fill="hold">
                                          <p:stCondLst>
                                            <p:cond delay="0"/>
                                          </p:stCondLst>
                                        </p:cTn>
                                        <p:tgtEl>
                                          <p:spTgt spid="3">
                                            <p:txEl>
                                              <p:pRg st="19" end="19"/>
                                            </p:txEl>
                                          </p:spTgt>
                                        </p:tgtEl>
                                        <p:attrNameLst>
                                          <p:attrName>style.visibility</p:attrName>
                                        </p:attrNameLst>
                                      </p:cBhvr>
                                      <p:to>
                                        <p:strVal val="visible"/>
                                      </p:to>
                                    </p:set>
                                    <p:animEffect transition="in" filter="wipe(down)">
                                      <p:cBhvr>
                                        <p:cTn id="58" dur="500"/>
                                        <p:tgtEl>
                                          <p:spTgt spid="3">
                                            <p:txEl>
                                              <p:pRg st="19" end="19"/>
                                            </p:txEl>
                                          </p:spTgt>
                                        </p:tgtEl>
                                      </p:cBhvr>
                                    </p:animEffect>
                                  </p:childTnLst>
                                </p:cTn>
                              </p:par>
                              <p:par>
                                <p:cTn id="59" presetID="22" presetClass="entr" presetSubtype="4" fill="hold" nodeType="withEffect">
                                  <p:stCondLst>
                                    <p:cond delay="0"/>
                                  </p:stCondLst>
                                  <p:childTnLst>
                                    <p:set>
                                      <p:cBhvr>
                                        <p:cTn id="60" dur="1" fill="hold">
                                          <p:stCondLst>
                                            <p:cond delay="0"/>
                                          </p:stCondLst>
                                        </p:cTn>
                                        <p:tgtEl>
                                          <p:spTgt spid="3">
                                            <p:txEl>
                                              <p:pRg st="20" end="20"/>
                                            </p:txEl>
                                          </p:spTgt>
                                        </p:tgtEl>
                                        <p:attrNameLst>
                                          <p:attrName>style.visibility</p:attrName>
                                        </p:attrNameLst>
                                      </p:cBhvr>
                                      <p:to>
                                        <p:strVal val="visible"/>
                                      </p:to>
                                    </p:set>
                                    <p:animEffect transition="in" filter="wipe(down)">
                                      <p:cBhvr>
                                        <p:cTn id="61" dur="500"/>
                                        <p:tgtEl>
                                          <p:spTgt spid="3">
                                            <p:txEl>
                                              <p:pRg st="20" end="20"/>
                                            </p:txEl>
                                          </p:spTgt>
                                        </p:tgtEl>
                                      </p:cBhvr>
                                    </p:animEffect>
                                  </p:childTnLst>
                                </p:cTn>
                              </p:par>
                              <p:par>
                                <p:cTn id="62" presetID="22" presetClass="entr" presetSubtype="4" fill="hold" nodeType="withEffect">
                                  <p:stCondLst>
                                    <p:cond delay="0"/>
                                  </p:stCondLst>
                                  <p:childTnLst>
                                    <p:set>
                                      <p:cBhvr>
                                        <p:cTn id="63" dur="1" fill="hold">
                                          <p:stCondLst>
                                            <p:cond delay="0"/>
                                          </p:stCondLst>
                                        </p:cTn>
                                        <p:tgtEl>
                                          <p:spTgt spid="3">
                                            <p:txEl>
                                              <p:pRg st="21" end="21"/>
                                            </p:txEl>
                                          </p:spTgt>
                                        </p:tgtEl>
                                        <p:attrNameLst>
                                          <p:attrName>style.visibility</p:attrName>
                                        </p:attrNameLst>
                                      </p:cBhvr>
                                      <p:to>
                                        <p:strVal val="visible"/>
                                      </p:to>
                                    </p:set>
                                    <p:animEffect transition="in" filter="wipe(down)">
                                      <p:cBhvr>
                                        <p:cTn id="64" dur="500"/>
                                        <p:tgtEl>
                                          <p:spTgt spid="3">
                                            <p:txEl>
                                              <p:pRg st="21" end="21"/>
                                            </p:txEl>
                                          </p:spTgt>
                                        </p:tgtEl>
                                      </p:cBhvr>
                                    </p:animEffect>
                                  </p:childTnLst>
                                </p:cTn>
                              </p:par>
                              <p:par>
                                <p:cTn id="65" presetID="22" presetClass="entr" presetSubtype="4" fill="hold" nodeType="withEffect">
                                  <p:stCondLst>
                                    <p:cond delay="0"/>
                                  </p:stCondLst>
                                  <p:childTnLst>
                                    <p:set>
                                      <p:cBhvr>
                                        <p:cTn id="66" dur="1" fill="hold">
                                          <p:stCondLst>
                                            <p:cond delay="0"/>
                                          </p:stCondLst>
                                        </p:cTn>
                                        <p:tgtEl>
                                          <p:spTgt spid="3">
                                            <p:txEl>
                                              <p:pRg st="22" end="22"/>
                                            </p:txEl>
                                          </p:spTgt>
                                        </p:tgtEl>
                                        <p:attrNameLst>
                                          <p:attrName>style.visibility</p:attrName>
                                        </p:attrNameLst>
                                      </p:cBhvr>
                                      <p:to>
                                        <p:strVal val="visible"/>
                                      </p:to>
                                    </p:set>
                                    <p:animEffect transition="in" filter="wipe(down)">
                                      <p:cBhvr>
                                        <p:cTn id="67" dur="500"/>
                                        <p:tgtEl>
                                          <p:spTgt spid="3">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pPr lvl="0"/>
            <a:r>
              <a:rPr lang="en-US" b="1" dirty="0">
                <a:solidFill>
                  <a:schemeClr val="tx1">
                    <a:lumMod val="75000"/>
                    <a:lumOff val="25000"/>
                  </a:schemeClr>
                </a:solidFill>
                <a:latin typeface="Cambria (Headings)"/>
              </a:rPr>
              <a:t>Medical Marijuana in Vermont: Overview</a:t>
            </a:r>
          </a:p>
        </p:txBody>
      </p:sp>
      <p:sp>
        <p:nvSpPr>
          <p:cNvPr id="3" name="Content Placeholder 2"/>
          <p:cNvSpPr>
            <a:spLocks noGrp="1"/>
          </p:cNvSpPr>
          <p:nvPr>
            <p:ph idx="1"/>
          </p:nvPr>
        </p:nvSpPr>
        <p:spPr>
          <a:xfrm>
            <a:off x="457200" y="1547553"/>
            <a:ext cx="8229600" cy="5081847"/>
          </a:xfrm>
        </p:spPr>
        <p:txBody>
          <a:bodyPr>
            <a:normAutofit fontScale="77500" lnSpcReduction="20000"/>
          </a:bodyPr>
          <a:lstStyle/>
          <a:p>
            <a:pPr marL="0" indent="0">
              <a:buNone/>
            </a:pPr>
            <a:r>
              <a:rPr lang="en-US" b="1" dirty="0">
                <a:solidFill>
                  <a:schemeClr val="tx1">
                    <a:lumMod val="75000"/>
                    <a:lumOff val="25000"/>
                  </a:schemeClr>
                </a:solidFill>
                <a:latin typeface="Cambria" panose="02040503050406030204" pitchFamily="18" charset="0"/>
              </a:rPr>
              <a:t>Where</a:t>
            </a:r>
            <a:endParaRPr lang="en-US" dirty="0">
              <a:solidFill>
                <a:schemeClr val="tx1">
                  <a:lumMod val="75000"/>
                  <a:lumOff val="25000"/>
                </a:schemeClr>
              </a:solidFill>
              <a:latin typeface="Cambria" panose="02040503050406030204" pitchFamily="18" charset="0"/>
            </a:endParaRPr>
          </a:p>
          <a:p>
            <a:r>
              <a:rPr lang="en-US" sz="3500" dirty="0">
                <a:solidFill>
                  <a:schemeClr val="tx1">
                    <a:lumMod val="75000"/>
                    <a:lumOff val="25000"/>
                  </a:schemeClr>
                </a:solidFill>
                <a:latin typeface="Cambria" panose="02040503050406030204" pitchFamily="18" charset="0"/>
              </a:rPr>
              <a:t>A dispensary may provide marijuana to patients and caregivers at 2 facilities or locations</a:t>
            </a:r>
          </a:p>
          <a:p>
            <a:pPr lvl="1"/>
            <a:r>
              <a:rPr lang="en-US" sz="3200" dirty="0">
                <a:solidFill>
                  <a:schemeClr val="tx1">
                    <a:lumMod val="75000"/>
                    <a:lumOff val="25000"/>
                  </a:schemeClr>
                </a:solidFill>
                <a:latin typeface="Cambria" panose="02040503050406030204" pitchFamily="18" charset="0"/>
              </a:rPr>
              <a:t>A dispensary</a:t>
            </a:r>
            <a:r>
              <a:rPr lang="en-US" sz="3400" dirty="0">
                <a:solidFill>
                  <a:schemeClr val="tx1">
                    <a:lumMod val="75000"/>
                    <a:lumOff val="25000"/>
                  </a:schemeClr>
                </a:solidFill>
                <a:latin typeface="Cambria" panose="02040503050406030204" pitchFamily="18" charset="0"/>
              </a:rPr>
              <a:t> may have a 3rd location where marijuana is cultivated or processed. </a:t>
            </a:r>
          </a:p>
          <a:p>
            <a:r>
              <a:rPr lang="en-US" sz="3500" dirty="0">
                <a:solidFill>
                  <a:schemeClr val="tx1">
                    <a:lumMod val="75000"/>
                    <a:lumOff val="25000"/>
                  </a:schemeClr>
                </a:solidFill>
                <a:latin typeface="Cambria" panose="02040503050406030204" pitchFamily="18" charset="0"/>
              </a:rPr>
              <a:t>All locations are considered to be part of the same dispensary. </a:t>
            </a:r>
          </a:p>
          <a:p>
            <a:pPr marL="57150" indent="0">
              <a:buNone/>
            </a:pPr>
            <a:r>
              <a:rPr lang="en-US" b="1" dirty="0">
                <a:solidFill>
                  <a:schemeClr val="tx1">
                    <a:lumMod val="75000"/>
                    <a:lumOff val="25000"/>
                  </a:schemeClr>
                </a:solidFill>
                <a:latin typeface="Cambria" panose="02040503050406030204" pitchFamily="18" charset="0"/>
              </a:rPr>
              <a:t>Possession limit </a:t>
            </a:r>
          </a:p>
          <a:p>
            <a:r>
              <a:rPr lang="en-US" dirty="0">
                <a:solidFill>
                  <a:schemeClr val="tx1">
                    <a:lumMod val="75000"/>
                    <a:lumOff val="25000"/>
                  </a:schemeClr>
                </a:solidFill>
                <a:latin typeface="Cambria" panose="02040503050406030204" pitchFamily="18" charset="0"/>
              </a:rPr>
              <a:t>Max amount collectively possessed between registered patient and patient's registered caregiver:</a:t>
            </a:r>
          </a:p>
          <a:p>
            <a:pPr lvl="1"/>
            <a:r>
              <a:rPr lang="en-US" dirty="0">
                <a:solidFill>
                  <a:schemeClr val="tx1">
                    <a:lumMod val="75000"/>
                    <a:lumOff val="25000"/>
                  </a:schemeClr>
                </a:solidFill>
                <a:latin typeface="Cambria" panose="02040503050406030204" pitchFamily="18" charset="0"/>
              </a:rPr>
              <a:t>2 mature marijuana plants, </a:t>
            </a:r>
          </a:p>
          <a:p>
            <a:pPr lvl="1"/>
            <a:r>
              <a:rPr lang="en-US" dirty="0">
                <a:solidFill>
                  <a:schemeClr val="tx1">
                    <a:lumMod val="75000"/>
                    <a:lumOff val="25000"/>
                  </a:schemeClr>
                </a:solidFill>
                <a:latin typeface="Cambria" panose="02040503050406030204" pitchFamily="18" charset="0"/>
              </a:rPr>
              <a:t>7 immature plants, and </a:t>
            </a:r>
          </a:p>
          <a:p>
            <a:pPr lvl="1"/>
            <a:r>
              <a:rPr lang="en-US" dirty="0">
                <a:solidFill>
                  <a:schemeClr val="tx1">
                    <a:lumMod val="75000"/>
                    <a:lumOff val="25000"/>
                  </a:schemeClr>
                </a:solidFill>
                <a:latin typeface="Cambria" panose="02040503050406030204" pitchFamily="18" charset="0"/>
              </a:rPr>
              <a:t>2 ounces of usable marijuana. </a:t>
            </a:r>
          </a:p>
        </p:txBody>
      </p:sp>
    </p:spTree>
    <p:extLst>
      <p:ext uri="{BB962C8B-B14F-4D97-AF65-F5344CB8AC3E}">
        <p14:creationId xmlns:p14="http://schemas.microsoft.com/office/powerpoint/2010/main" val="2426787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r>
              <a:rPr lang="en-US" b="1" dirty="0">
                <a:solidFill>
                  <a:schemeClr val="tx1">
                    <a:lumMod val="75000"/>
                    <a:lumOff val="25000"/>
                  </a:schemeClr>
                </a:solidFill>
                <a:latin typeface="Cambria (Headings)"/>
              </a:rPr>
              <a:t>Medical Marijuana in Vermont: </a:t>
            </a:r>
            <a:r>
              <a:rPr lang="en-US" b="1" dirty="0">
                <a:solidFill>
                  <a:schemeClr val="tx1">
                    <a:lumMod val="75000"/>
                    <a:lumOff val="25000"/>
                  </a:schemeClr>
                </a:solidFill>
                <a:latin typeface="Cambria" panose="02040503050406030204" pitchFamily="18" charset="0"/>
              </a:rPr>
              <a:t>Sales and Use tax</a:t>
            </a:r>
            <a:br>
              <a:rPr lang="en-US" b="1" dirty="0">
                <a:solidFill>
                  <a:schemeClr val="tx1">
                    <a:lumMod val="75000"/>
                    <a:lumOff val="25000"/>
                  </a:schemeClr>
                </a:solidFill>
                <a:latin typeface="Cambria" panose="02040503050406030204" pitchFamily="18" charset="0"/>
              </a:rPr>
            </a:br>
            <a:endParaRPr lang="en-US" dirty="0">
              <a:solidFill>
                <a:schemeClr val="tx1">
                  <a:lumMod val="75000"/>
                  <a:lumOff val="25000"/>
                </a:schemeClr>
              </a:solidFill>
              <a:latin typeface="Cambria (Headings)"/>
            </a:endParaRPr>
          </a:p>
        </p:txBody>
      </p:sp>
      <p:sp>
        <p:nvSpPr>
          <p:cNvPr id="3" name="Content Placeholder 2"/>
          <p:cNvSpPr>
            <a:spLocks noGrp="1"/>
          </p:cNvSpPr>
          <p:nvPr>
            <p:ph idx="1"/>
          </p:nvPr>
        </p:nvSpPr>
        <p:spPr>
          <a:xfrm>
            <a:off x="304800" y="1371600"/>
            <a:ext cx="8229600" cy="5257800"/>
          </a:xfrm>
        </p:spPr>
        <p:txBody>
          <a:bodyPr>
            <a:normAutofit fontScale="85000" lnSpcReduction="20000"/>
          </a:bodyPr>
          <a:lstStyle/>
          <a:p>
            <a:pPr marL="0" indent="0">
              <a:buNone/>
            </a:pPr>
            <a:r>
              <a:rPr lang="en-US" sz="3000" b="1" dirty="0">
                <a:solidFill>
                  <a:schemeClr val="tx1">
                    <a:lumMod val="75000"/>
                    <a:lumOff val="25000"/>
                  </a:schemeClr>
                </a:solidFill>
                <a:latin typeface="Cambria" panose="02040503050406030204" pitchFamily="18" charset="0"/>
              </a:rPr>
              <a:t>Not taxable.</a:t>
            </a:r>
          </a:p>
          <a:p>
            <a:r>
              <a:rPr lang="en-US" sz="3000" dirty="0">
                <a:solidFill>
                  <a:schemeClr val="tx1">
                    <a:lumMod val="75000"/>
                    <a:lumOff val="25000"/>
                  </a:schemeClr>
                </a:solidFill>
                <a:latin typeface="Cambria" panose="02040503050406030204" pitchFamily="18" charset="0"/>
              </a:rPr>
              <a:t>Marijuana sold by Vermont dispensaries to registered patients is not subject to sales tax.  </a:t>
            </a:r>
          </a:p>
          <a:p>
            <a:pPr lvl="1"/>
            <a:r>
              <a:rPr lang="en-US" sz="2600" dirty="0">
                <a:solidFill>
                  <a:schemeClr val="tx1">
                    <a:lumMod val="75000"/>
                    <a:lumOff val="25000"/>
                  </a:schemeClr>
                </a:solidFill>
                <a:latin typeface="Cambria" panose="02040503050406030204" pitchFamily="18" charset="0"/>
              </a:rPr>
              <a:t>This is because drugs intended for human use and used in treatment intended to alleviate human suffering are exempt from the Sales and Use Tax, and marijuana sold by dispensaries is intended to be used as a drug. </a:t>
            </a:r>
          </a:p>
          <a:p>
            <a:pPr marL="0" indent="0">
              <a:buNone/>
            </a:pPr>
            <a:r>
              <a:rPr lang="en-US" sz="3100" b="1" dirty="0">
                <a:solidFill>
                  <a:schemeClr val="tx1">
                    <a:lumMod val="75000"/>
                    <a:lumOff val="25000"/>
                  </a:schemeClr>
                </a:solidFill>
                <a:latin typeface="Cambria" panose="02040503050406030204" pitchFamily="18" charset="0"/>
              </a:rPr>
              <a:t>Taxable.</a:t>
            </a:r>
          </a:p>
          <a:p>
            <a:r>
              <a:rPr lang="en-US" sz="3100" dirty="0">
                <a:solidFill>
                  <a:schemeClr val="tx1">
                    <a:lumMod val="75000"/>
                    <a:lumOff val="25000"/>
                  </a:schemeClr>
                </a:solidFill>
                <a:latin typeface="Cambria" panose="02040503050406030204" pitchFamily="18" charset="0"/>
              </a:rPr>
              <a:t>Paraphernalia such as pipes, vaporizers, and other items classified as drug paraphernalia sold </a:t>
            </a:r>
            <a:r>
              <a:rPr lang="en-US" dirty="0">
                <a:solidFill>
                  <a:schemeClr val="tx1">
                    <a:lumMod val="75000"/>
                    <a:lumOff val="25000"/>
                  </a:schemeClr>
                </a:solidFill>
                <a:latin typeface="Cambria" panose="02040503050406030204" pitchFamily="18" charset="0"/>
              </a:rPr>
              <a:t>by Vermont dispensaries </a:t>
            </a:r>
            <a:r>
              <a:rPr lang="en-US" sz="3100" dirty="0">
                <a:solidFill>
                  <a:schemeClr val="tx1">
                    <a:lumMod val="75000"/>
                    <a:lumOff val="25000"/>
                  </a:schemeClr>
                </a:solidFill>
                <a:latin typeface="Cambria" panose="02040503050406030204" pitchFamily="18" charset="0"/>
              </a:rPr>
              <a:t>are subject to sales tax.</a:t>
            </a:r>
          </a:p>
          <a:p>
            <a:pPr lvl="1"/>
            <a:r>
              <a:rPr lang="en-US" sz="2600" dirty="0">
                <a:solidFill>
                  <a:schemeClr val="tx1">
                    <a:lumMod val="75000"/>
                    <a:lumOff val="25000"/>
                  </a:schemeClr>
                </a:solidFill>
                <a:latin typeface="Cambria" panose="02040503050406030204" pitchFamily="18" charset="0"/>
              </a:rPr>
              <a:t>This is because these items do not meet the definition of medical supplies.  They are not designed primarily to cure, correct, or reduce the severity of human ailments, are normally used by persons absent illness or injury, and are capable of repeated usage.</a:t>
            </a:r>
          </a:p>
        </p:txBody>
      </p:sp>
    </p:spTree>
    <p:extLst>
      <p:ext uri="{BB962C8B-B14F-4D97-AF65-F5344CB8AC3E}">
        <p14:creationId xmlns:p14="http://schemas.microsoft.com/office/powerpoint/2010/main" val="192106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05200"/>
            <a:ext cx="7772400" cy="828675"/>
          </a:xfrm>
        </p:spPr>
        <p:txBody>
          <a:bodyPr>
            <a:noAutofit/>
          </a:bodyPr>
          <a:lstStyle/>
          <a:p>
            <a:pPr>
              <a:spcAft>
                <a:spcPts val="1200"/>
              </a:spcAft>
            </a:pPr>
            <a:r>
              <a:rPr lang="en-US" sz="4400" dirty="0">
                <a:solidFill>
                  <a:schemeClr val="tx1">
                    <a:lumMod val="75000"/>
                    <a:lumOff val="25000"/>
                  </a:schemeClr>
                </a:solidFill>
                <a:latin typeface="Cambria (Headings)"/>
              </a:rPr>
              <a:t>Other States</a:t>
            </a:r>
            <a:br>
              <a:rPr lang="en-US" sz="4400" dirty="0">
                <a:solidFill>
                  <a:schemeClr val="tx1">
                    <a:lumMod val="75000"/>
                    <a:lumOff val="25000"/>
                  </a:schemeClr>
                </a:solidFill>
                <a:latin typeface="Cambria (Headings)"/>
              </a:rPr>
            </a:br>
            <a:r>
              <a:rPr lang="en-US" sz="3200" b="0" dirty="0">
                <a:solidFill>
                  <a:schemeClr val="tx1">
                    <a:lumMod val="75000"/>
                    <a:lumOff val="25000"/>
                  </a:schemeClr>
                </a:solidFill>
                <a:latin typeface="Cambria (Headings)"/>
              </a:rPr>
              <a:t>Medical Marijuana</a:t>
            </a:r>
          </a:p>
        </p:txBody>
      </p:sp>
      <p:cxnSp>
        <p:nvCxnSpPr>
          <p:cNvPr id="6" name="Straight Connector 5"/>
          <p:cNvCxnSpPr/>
          <p:nvPr/>
        </p:nvCxnSpPr>
        <p:spPr>
          <a:xfrm>
            <a:off x="685800" y="4876800"/>
            <a:ext cx="784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8936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05200"/>
            <a:ext cx="7772400" cy="828675"/>
          </a:xfrm>
        </p:spPr>
        <p:txBody>
          <a:bodyPr>
            <a:noAutofit/>
          </a:bodyPr>
          <a:lstStyle/>
          <a:p>
            <a:pPr>
              <a:spcAft>
                <a:spcPts val="1200"/>
              </a:spcAft>
            </a:pPr>
            <a:r>
              <a:rPr lang="en-US" sz="4400" dirty="0">
                <a:solidFill>
                  <a:schemeClr val="tx1">
                    <a:lumMod val="75000"/>
                    <a:lumOff val="25000"/>
                  </a:schemeClr>
                </a:solidFill>
                <a:latin typeface="Cambria (Headings)"/>
              </a:rPr>
              <a:t>Executive Order 15-17</a:t>
            </a:r>
          </a:p>
        </p:txBody>
      </p:sp>
      <p:cxnSp>
        <p:nvCxnSpPr>
          <p:cNvPr id="6" name="Straight Connector 5"/>
          <p:cNvCxnSpPr/>
          <p:nvPr/>
        </p:nvCxnSpPr>
        <p:spPr>
          <a:xfrm>
            <a:off x="685800" y="4876800"/>
            <a:ext cx="784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0060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r>
              <a:rPr lang="en-US" b="1" dirty="0">
                <a:solidFill>
                  <a:schemeClr val="tx1">
                    <a:lumMod val="75000"/>
                    <a:lumOff val="25000"/>
                  </a:schemeClr>
                </a:solidFill>
                <a:latin typeface="Cambria (Headings)"/>
              </a:rPr>
              <a:t>Other States </a:t>
            </a:r>
            <a:r>
              <a:rPr lang="en-US" b="1" dirty="0">
                <a:solidFill>
                  <a:schemeClr val="tx1">
                    <a:lumMod val="75000"/>
                    <a:lumOff val="25000"/>
                  </a:schemeClr>
                </a:solidFill>
                <a:latin typeface="Cambria" panose="02040503050406030204" pitchFamily="18" charset="0"/>
              </a:rPr>
              <a:t>Medical Marijuana</a:t>
            </a:r>
            <a:endParaRPr lang="en-US" b="1" dirty="0">
              <a:solidFill>
                <a:schemeClr val="tx1">
                  <a:lumMod val="75000"/>
                  <a:lumOff val="25000"/>
                </a:schemeClr>
              </a:solidFill>
              <a:latin typeface="Cambria (Headings)"/>
            </a:endParaRPr>
          </a:p>
        </p:txBody>
      </p:sp>
      <p:sp>
        <p:nvSpPr>
          <p:cNvPr id="3" name="Content Placeholder 2"/>
          <p:cNvSpPr>
            <a:spLocks noGrp="1"/>
          </p:cNvSpPr>
          <p:nvPr>
            <p:ph idx="1"/>
          </p:nvPr>
        </p:nvSpPr>
        <p:spPr>
          <a:xfrm>
            <a:off x="624648" y="1371600"/>
            <a:ext cx="7894704" cy="5257800"/>
          </a:xfrm>
        </p:spPr>
        <p:txBody>
          <a:bodyPr vert="horz" lIns="91440" tIns="45720" rIns="91440" bIns="45720" rtlCol="0" anchor="t">
            <a:normAutofit fontScale="62500" lnSpcReduction="20000"/>
          </a:bodyPr>
          <a:lstStyle/>
          <a:p>
            <a:pPr>
              <a:buNone/>
            </a:pPr>
            <a:r>
              <a:rPr lang="en-US" sz="3800" b="1" dirty="0">
                <a:solidFill>
                  <a:schemeClr val="tx1">
                    <a:lumMod val="75000"/>
                    <a:lumOff val="25000"/>
                  </a:schemeClr>
                </a:solidFill>
                <a:latin typeface="Cambria" panose="02040503050406030204" pitchFamily="18" charset="0"/>
              </a:rPr>
              <a:t>Summary</a:t>
            </a:r>
          </a:p>
          <a:p>
            <a:r>
              <a:rPr lang="en-US" dirty="0">
                <a:solidFill>
                  <a:schemeClr val="tx1">
                    <a:lumMod val="75000"/>
                    <a:lumOff val="25000"/>
                  </a:schemeClr>
                </a:solidFill>
                <a:latin typeface="Cambria" panose="02040503050406030204" pitchFamily="18" charset="0"/>
              </a:rPr>
              <a:t>27 states and Washington D.C. allow it</a:t>
            </a:r>
            <a:endParaRPr dirty="0">
              <a:solidFill>
                <a:schemeClr val="tx1">
                  <a:lumMod val="75000"/>
                  <a:lumOff val="25000"/>
                </a:schemeClr>
              </a:solidFill>
              <a:latin typeface="Cambria"/>
            </a:endParaRPr>
          </a:p>
          <a:p>
            <a:r>
              <a:rPr lang="en-US" dirty="0">
                <a:solidFill>
                  <a:schemeClr val="tx1">
                    <a:lumMod val="75000"/>
                    <a:lumOff val="25000"/>
                  </a:schemeClr>
                </a:solidFill>
                <a:latin typeface="Cambria" panose="02040503050406030204" pitchFamily="18" charset="0"/>
              </a:rPr>
              <a:t>17 of those states (not D.C.) tax it</a:t>
            </a:r>
          </a:p>
          <a:p>
            <a:pPr marL="0" indent="0">
              <a:buNone/>
            </a:pPr>
            <a:endParaRPr lang="en-US" sz="3000" b="1" dirty="0">
              <a:solidFill>
                <a:schemeClr val="tx1">
                  <a:lumMod val="75000"/>
                  <a:lumOff val="25000"/>
                </a:schemeClr>
              </a:solidFill>
              <a:latin typeface="Cambria" panose="02040503050406030204" pitchFamily="18" charset="0"/>
            </a:endParaRPr>
          </a:p>
          <a:p>
            <a:pPr marL="0" indent="0">
              <a:buNone/>
            </a:pPr>
            <a:r>
              <a:rPr lang="en-US" sz="3800" b="1" dirty="0">
                <a:solidFill>
                  <a:schemeClr val="tx1">
                    <a:lumMod val="75000"/>
                    <a:lumOff val="25000"/>
                  </a:schemeClr>
                </a:solidFill>
                <a:latin typeface="Cambria" panose="02040503050406030204" pitchFamily="18" charset="0"/>
              </a:rPr>
              <a:t>Varied Tax Rates and Structure</a:t>
            </a:r>
          </a:p>
          <a:p>
            <a:r>
              <a:rPr lang="en-US" dirty="0">
                <a:solidFill>
                  <a:schemeClr val="tx1">
                    <a:lumMod val="75000"/>
                    <a:lumOff val="25000"/>
                  </a:schemeClr>
                </a:solidFill>
                <a:latin typeface="Cambria" panose="02040503050406030204" pitchFamily="18" charset="0"/>
              </a:rPr>
              <a:t>Most common tax: ad valorem excise tax </a:t>
            </a:r>
          </a:p>
          <a:p>
            <a:pPr lvl="1"/>
            <a:r>
              <a:rPr lang="en-US" sz="2900" dirty="0">
                <a:solidFill>
                  <a:schemeClr val="tx1">
                    <a:lumMod val="75000"/>
                    <a:lumOff val="25000"/>
                  </a:schemeClr>
                </a:solidFill>
                <a:latin typeface="Cambria" panose="02040503050406030204" pitchFamily="18" charset="0"/>
              </a:rPr>
              <a:t>Lowest: 2% (NV); Highest: 37% (WA); Average: 9.85% </a:t>
            </a:r>
          </a:p>
          <a:p>
            <a:r>
              <a:rPr lang="en-US" dirty="0">
                <a:solidFill>
                  <a:schemeClr val="tx1">
                    <a:lumMod val="75000"/>
                    <a:lumOff val="25000"/>
                  </a:schemeClr>
                </a:solidFill>
                <a:latin typeface="Cambria" panose="02040503050406030204" pitchFamily="18" charset="0"/>
              </a:rPr>
              <a:t>Unit-based tax</a:t>
            </a:r>
          </a:p>
          <a:p>
            <a:pPr lvl="1"/>
            <a:r>
              <a:rPr lang="en-US" sz="2900" dirty="0">
                <a:solidFill>
                  <a:schemeClr val="tx1">
                    <a:lumMod val="75000"/>
                    <a:lumOff val="25000"/>
                  </a:schemeClr>
                </a:solidFill>
                <a:latin typeface="Cambria" panose="02040503050406030204" pitchFamily="18" charset="0"/>
              </a:rPr>
              <a:t>$3.50 per gram (CT, MN)</a:t>
            </a:r>
          </a:p>
          <a:p>
            <a:pPr lvl="1"/>
            <a:r>
              <a:rPr lang="en-US" sz="2900" dirty="0">
                <a:solidFill>
                  <a:schemeClr val="tx1">
                    <a:lumMod val="75000"/>
                    <a:lumOff val="25000"/>
                  </a:schemeClr>
                </a:solidFill>
                <a:latin typeface="Cambria" panose="02040503050406030204" pitchFamily="18" charset="0"/>
              </a:rPr>
              <a:t>$25 per plant tag fee (RI)</a:t>
            </a:r>
          </a:p>
          <a:p>
            <a:r>
              <a:rPr lang="en-US" dirty="0">
                <a:solidFill>
                  <a:schemeClr val="tx1">
                    <a:lumMod val="75000"/>
                    <a:lumOff val="25000"/>
                  </a:schemeClr>
                </a:solidFill>
                <a:latin typeface="Cambria" panose="02040503050406030204" pitchFamily="18" charset="0"/>
              </a:rPr>
              <a:t>Pharmaceutical tax</a:t>
            </a:r>
          </a:p>
          <a:p>
            <a:pPr lvl="1"/>
            <a:r>
              <a:rPr lang="en-US" sz="2900" dirty="0">
                <a:solidFill>
                  <a:schemeClr val="tx1">
                    <a:lumMod val="75000"/>
                    <a:lumOff val="25000"/>
                  </a:schemeClr>
                </a:solidFill>
                <a:latin typeface="Cambria" panose="02040503050406030204" pitchFamily="18" charset="0"/>
              </a:rPr>
              <a:t>1% (IL)</a:t>
            </a:r>
          </a:p>
          <a:p>
            <a:r>
              <a:rPr lang="en-US" dirty="0">
                <a:solidFill>
                  <a:schemeClr val="tx1">
                    <a:lumMod val="75000"/>
                    <a:lumOff val="25000"/>
                  </a:schemeClr>
                </a:solidFill>
                <a:latin typeface="Cambria" panose="02040503050406030204" pitchFamily="18" charset="0"/>
              </a:rPr>
              <a:t>State sales tax</a:t>
            </a:r>
          </a:p>
          <a:p>
            <a:pPr lvl="1"/>
            <a:r>
              <a:rPr lang="en-US" sz="2900" dirty="0">
                <a:solidFill>
                  <a:schemeClr val="tx1">
                    <a:lumMod val="75000"/>
                    <a:lumOff val="25000"/>
                  </a:schemeClr>
                </a:solidFill>
                <a:latin typeface="Cambria" panose="02040503050406030204" pitchFamily="18" charset="0"/>
              </a:rPr>
              <a:t>Lowest: 2.9% (CO); Highest: 7% (NJ); Average: 4.7% </a:t>
            </a:r>
          </a:p>
          <a:p>
            <a:r>
              <a:rPr lang="en-US" dirty="0">
                <a:solidFill>
                  <a:schemeClr val="tx1">
                    <a:lumMod val="75000"/>
                    <a:lumOff val="25000"/>
                  </a:schemeClr>
                </a:solidFill>
                <a:latin typeface="Cambria" panose="02040503050406030204" pitchFamily="18" charset="0"/>
              </a:rPr>
              <a:t>Cultivator tax</a:t>
            </a:r>
          </a:p>
          <a:p>
            <a:pPr lvl="1"/>
            <a:r>
              <a:rPr lang="en-US" sz="2900" dirty="0">
                <a:solidFill>
                  <a:schemeClr val="tx1">
                    <a:lumMod val="75000"/>
                    <a:lumOff val="25000"/>
                  </a:schemeClr>
                </a:solidFill>
                <a:latin typeface="Cambria" panose="02040503050406030204" pitchFamily="18" charset="0"/>
              </a:rPr>
              <a:t>7% (IL) </a:t>
            </a:r>
          </a:p>
          <a:p>
            <a:r>
              <a:rPr lang="en-US" dirty="0">
                <a:solidFill>
                  <a:schemeClr val="tx1">
                    <a:lumMod val="75000"/>
                    <a:lumOff val="25000"/>
                  </a:schemeClr>
                </a:solidFill>
                <a:latin typeface="Cambria" panose="02040503050406030204" pitchFamily="18" charset="0"/>
              </a:rPr>
              <a:t>Local option sales tax</a:t>
            </a:r>
            <a:endParaRPr lang="en-US" sz="2600" dirty="0">
              <a:solidFill>
                <a:schemeClr val="tx1">
                  <a:lumMod val="75000"/>
                  <a:lumOff val="25000"/>
                </a:schemeClr>
              </a:solidFill>
              <a:latin typeface="Cambria" panose="02040503050406030204" pitchFamily="18" charset="0"/>
            </a:endParaRPr>
          </a:p>
        </p:txBody>
      </p:sp>
    </p:spTree>
    <p:extLst>
      <p:ext uri="{BB962C8B-B14F-4D97-AF65-F5344CB8AC3E}">
        <p14:creationId xmlns:p14="http://schemas.microsoft.com/office/powerpoint/2010/main" val="2252788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05200"/>
            <a:ext cx="7772400" cy="828675"/>
          </a:xfrm>
        </p:spPr>
        <p:txBody>
          <a:bodyPr>
            <a:noAutofit/>
          </a:bodyPr>
          <a:lstStyle/>
          <a:p>
            <a:pPr>
              <a:spcAft>
                <a:spcPts val="1200"/>
              </a:spcAft>
            </a:pPr>
            <a:r>
              <a:rPr lang="en-US" sz="4400" dirty="0">
                <a:solidFill>
                  <a:schemeClr val="tx1">
                    <a:lumMod val="75000"/>
                    <a:lumOff val="25000"/>
                  </a:schemeClr>
                </a:solidFill>
                <a:latin typeface="Cambria (Headings)"/>
              </a:rPr>
              <a:t>Other States</a:t>
            </a:r>
            <a:br>
              <a:rPr lang="en-US" sz="4400" dirty="0">
                <a:solidFill>
                  <a:schemeClr val="tx1">
                    <a:lumMod val="75000"/>
                    <a:lumOff val="25000"/>
                  </a:schemeClr>
                </a:solidFill>
                <a:latin typeface="Cambria (Headings)"/>
              </a:rPr>
            </a:br>
            <a:r>
              <a:rPr lang="en-US" sz="3200" b="0" dirty="0">
                <a:solidFill>
                  <a:schemeClr val="tx1">
                    <a:lumMod val="75000"/>
                    <a:lumOff val="25000"/>
                  </a:schemeClr>
                </a:solidFill>
                <a:latin typeface="Cambria (Headings)"/>
              </a:rPr>
              <a:t>Recreational Marijuana</a:t>
            </a:r>
          </a:p>
        </p:txBody>
      </p:sp>
      <p:cxnSp>
        <p:nvCxnSpPr>
          <p:cNvPr id="6" name="Straight Connector 5"/>
          <p:cNvCxnSpPr/>
          <p:nvPr/>
        </p:nvCxnSpPr>
        <p:spPr>
          <a:xfrm>
            <a:off x="685800" y="4876800"/>
            <a:ext cx="784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2987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610" y="914400"/>
            <a:ext cx="8229600" cy="838200"/>
          </a:xfrm>
        </p:spPr>
        <p:txBody>
          <a:bodyPr>
            <a:normAutofit/>
          </a:bodyPr>
          <a:lstStyle/>
          <a:p>
            <a:r>
              <a:rPr lang="en-US" b="1" dirty="0">
                <a:solidFill>
                  <a:schemeClr val="tx1">
                    <a:lumMod val="75000"/>
                    <a:lumOff val="25000"/>
                  </a:schemeClr>
                </a:solidFill>
                <a:latin typeface="Cambria (Headings)"/>
              </a:rPr>
              <a:t>Other States Recreational Marijuana</a:t>
            </a:r>
            <a:br>
              <a:rPr lang="en-US" b="1" dirty="0">
                <a:solidFill>
                  <a:schemeClr val="tx1">
                    <a:lumMod val="75000"/>
                    <a:lumOff val="25000"/>
                  </a:schemeClr>
                </a:solidFill>
                <a:latin typeface="Cambria (Headings)"/>
              </a:rPr>
            </a:br>
            <a:endParaRPr lang="en-US" b="1" dirty="0">
              <a:solidFill>
                <a:schemeClr val="tx1">
                  <a:lumMod val="75000"/>
                  <a:lumOff val="25000"/>
                </a:schemeClr>
              </a:solidFill>
              <a:latin typeface="Cambria (Headings)"/>
            </a:endParaRPr>
          </a:p>
        </p:txBody>
      </p:sp>
      <p:sp>
        <p:nvSpPr>
          <p:cNvPr id="3" name="Content Placeholder 2"/>
          <p:cNvSpPr>
            <a:spLocks noGrp="1"/>
          </p:cNvSpPr>
          <p:nvPr>
            <p:ph idx="1"/>
          </p:nvPr>
        </p:nvSpPr>
        <p:spPr>
          <a:xfrm>
            <a:off x="644106" y="1581150"/>
            <a:ext cx="7864609" cy="4486075"/>
          </a:xfrm>
        </p:spPr>
        <p:txBody>
          <a:bodyPr vert="horz" lIns="91440" tIns="45720" rIns="91440" bIns="45720" rtlCol="0" anchor="t">
            <a:normAutofit lnSpcReduction="10000"/>
          </a:bodyPr>
          <a:lstStyle/>
          <a:p>
            <a:pPr marL="0" indent="0">
              <a:buNone/>
            </a:pPr>
            <a:r>
              <a:rPr lang="en-US" sz="2800" b="1" dirty="0">
                <a:solidFill>
                  <a:schemeClr val="tx1">
                    <a:lumMod val="75000"/>
                    <a:lumOff val="25000"/>
                  </a:schemeClr>
                </a:solidFill>
                <a:latin typeface="Cambria (Headings)"/>
              </a:rPr>
              <a:t>Summary</a:t>
            </a:r>
            <a:endParaRPr lang="en-US" sz="3000" dirty="0">
              <a:solidFill>
                <a:schemeClr val="tx1">
                  <a:lumMod val="75000"/>
                  <a:lumOff val="25000"/>
                </a:schemeClr>
              </a:solidFill>
              <a:latin typeface="Cambria" panose="02040503050406030204" pitchFamily="18" charset="0"/>
            </a:endParaRPr>
          </a:p>
          <a:p>
            <a:r>
              <a:rPr lang="en-US" sz="3000" dirty="0">
                <a:solidFill>
                  <a:schemeClr val="tx1">
                    <a:lumMod val="75000"/>
                    <a:lumOff val="25000"/>
                  </a:schemeClr>
                </a:solidFill>
                <a:latin typeface="Cambria" panose="02040503050406030204" pitchFamily="18" charset="0"/>
              </a:rPr>
              <a:t>8 states allow it (ballot or referendum)</a:t>
            </a:r>
            <a:endParaRPr sz="3000" dirty="0">
              <a:solidFill>
                <a:schemeClr val="tx1">
                  <a:lumMod val="75000"/>
                  <a:lumOff val="25000"/>
                </a:schemeClr>
              </a:solidFill>
              <a:latin typeface="Cambria"/>
            </a:endParaRPr>
          </a:p>
          <a:p>
            <a:r>
              <a:rPr lang="en-US" sz="3000" dirty="0">
                <a:solidFill>
                  <a:schemeClr val="tx1">
                    <a:lumMod val="75000"/>
                    <a:lumOff val="25000"/>
                  </a:schemeClr>
                </a:solidFill>
                <a:latin typeface="Cambria" panose="02040503050406030204" pitchFamily="18" charset="0"/>
              </a:rPr>
              <a:t>8 states tax it with either ad valorem excise tax, or with unit-based tax</a:t>
            </a:r>
          </a:p>
          <a:p>
            <a:pPr lvl="1"/>
            <a:r>
              <a:rPr lang="en-US" sz="2600" dirty="0">
                <a:solidFill>
                  <a:schemeClr val="tx1">
                    <a:lumMod val="75000"/>
                    <a:lumOff val="25000"/>
                  </a:schemeClr>
                </a:solidFill>
                <a:latin typeface="Cambria" panose="02040503050406030204" pitchFamily="18" charset="0"/>
              </a:rPr>
              <a:t>in addition to state and local option sales tax</a:t>
            </a:r>
            <a:endParaRPr sz="2600" dirty="0">
              <a:solidFill>
                <a:schemeClr val="tx1">
                  <a:lumMod val="75000"/>
                  <a:lumOff val="25000"/>
                </a:schemeClr>
              </a:solidFill>
              <a:latin typeface="Cambria" panose="02040503050406030204" pitchFamily="18" charset="0"/>
            </a:endParaRPr>
          </a:p>
          <a:p>
            <a:pPr marL="0" indent="0">
              <a:buNone/>
            </a:pPr>
            <a:endParaRPr lang="en-US" sz="3400" b="1" dirty="0">
              <a:solidFill>
                <a:schemeClr val="tx1">
                  <a:lumMod val="75000"/>
                  <a:lumOff val="25000"/>
                </a:schemeClr>
              </a:solidFill>
              <a:latin typeface="Cambria"/>
            </a:endParaRPr>
          </a:p>
          <a:p>
            <a:pPr marL="0" indent="0">
              <a:buNone/>
            </a:pPr>
            <a:r>
              <a:rPr lang="en-US" sz="2800" b="1" dirty="0">
                <a:solidFill>
                  <a:schemeClr val="tx1">
                    <a:lumMod val="75000"/>
                    <a:lumOff val="25000"/>
                  </a:schemeClr>
                </a:solidFill>
                <a:latin typeface="Cambria (Headings)"/>
              </a:rPr>
              <a:t>Washington D.C.</a:t>
            </a:r>
            <a:endParaRPr lang="en-US" sz="2800" b="1" dirty="0">
              <a:solidFill>
                <a:schemeClr val="tx1">
                  <a:lumMod val="75000"/>
                  <a:lumOff val="25000"/>
                </a:schemeClr>
              </a:solidFill>
              <a:latin typeface="Cambria (Headings)"/>
              <a:hlinkClick r:id="rId3"/>
            </a:endParaRPr>
          </a:p>
          <a:p>
            <a:r>
              <a:rPr lang="en-US" sz="3000" dirty="0">
                <a:solidFill>
                  <a:schemeClr val="tx1">
                    <a:lumMod val="75000"/>
                    <a:lumOff val="25000"/>
                  </a:schemeClr>
                </a:solidFill>
                <a:latin typeface="Cambria" panose="02040503050406030204" pitchFamily="18" charset="0"/>
              </a:rPr>
              <a:t>Allows possession and gifting, but no sales (no tax)</a:t>
            </a:r>
          </a:p>
        </p:txBody>
      </p:sp>
    </p:spTree>
    <p:extLst>
      <p:ext uri="{BB962C8B-B14F-4D97-AF65-F5344CB8AC3E}">
        <p14:creationId xmlns:p14="http://schemas.microsoft.com/office/powerpoint/2010/main" val="2806685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r>
              <a:rPr lang="en-US" b="1" dirty="0">
                <a:solidFill>
                  <a:schemeClr val="tx1">
                    <a:lumMod val="75000"/>
                    <a:lumOff val="25000"/>
                  </a:schemeClr>
                </a:solidFill>
                <a:latin typeface="Cambria (Headings)"/>
              </a:rPr>
              <a:t>Other States: Recreational Marijuana</a:t>
            </a:r>
          </a:p>
        </p:txBody>
      </p:sp>
      <p:sp>
        <p:nvSpPr>
          <p:cNvPr id="6" name="TextBox 5"/>
          <p:cNvSpPr txBox="1"/>
          <p:nvPr/>
        </p:nvSpPr>
        <p:spPr>
          <a:xfrm>
            <a:off x="2286000" y="3200400"/>
            <a:ext cx="4572000" cy="70788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endParaRPr lang="en-US" sz="1100">
              <a:latin typeface="Calibri"/>
            </a:endParaRPr>
          </a:p>
          <a:p>
            <a:endParaRPr>
              <a:latin typeface="Segoe UI"/>
              <a:cs typeface="Segoe UI"/>
            </a:endParaRPr>
          </a:p>
          <a:p>
            <a:endParaRPr sz="1100">
              <a:latin typeface="Calibri"/>
            </a:endParaRPr>
          </a:p>
        </p:txBody>
      </p:sp>
      <p:graphicFrame>
        <p:nvGraphicFramePr>
          <p:cNvPr id="3" name="Content Placeholder 2">
            <a:extLst>
              <a:ext uri="{FF2B5EF4-FFF2-40B4-BE49-F238E27FC236}">
                <a16:creationId xmlns:a16="http://schemas.microsoft.com/office/drawing/2014/main" id="{0408C22C-E8A2-4E44-92B7-1A76115D00A0}"/>
              </a:ext>
            </a:extLst>
          </p:cNvPr>
          <p:cNvGraphicFramePr>
            <a:graphicFrameLocks noGrp="1"/>
          </p:cNvGraphicFramePr>
          <p:nvPr>
            <p:ph idx="1"/>
            <p:extLst>
              <p:ext uri="{D42A27DB-BD31-4B8C-83A1-F6EECF244321}">
                <p14:modId xmlns:p14="http://schemas.microsoft.com/office/powerpoint/2010/main" val="605470400"/>
              </p:ext>
            </p:extLst>
          </p:nvPr>
        </p:nvGraphicFramePr>
        <p:xfrm>
          <a:off x="152400" y="1371600"/>
          <a:ext cx="8763000" cy="525780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878882538"/>
                    </a:ext>
                  </a:extLst>
                </a:gridCol>
                <a:gridCol w="2667000">
                  <a:extLst>
                    <a:ext uri="{9D8B030D-6E8A-4147-A177-3AD203B41FA5}">
                      <a16:colId xmlns:a16="http://schemas.microsoft.com/office/drawing/2014/main" val="515143967"/>
                    </a:ext>
                  </a:extLst>
                </a:gridCol>
                <a:gridCol w="2057400">
                  <a:extLst>
                    <a:ext uri="{9D8B030D-6E8A-4147-A177-3AD203B41FA5}">
                      <a16:colId xmlns:a16="http://schemas.microsoft.com/office/drawing/2014/main" val="372509714"/>
                    </a:ext>
                  </a:extLst>
                </a:gridCol>
                <a:gridCol w="2362200">
                  <a:extLst>
                    <a:ext uri="{9D8B030D-6E8A-4147-A177-3AD203B41FA5}">
                      <a16:colId xmlns:a16="http://schemas.microsoft.com/office/drawing/2014/main" val="3552323790"/>
                    </a:ext>
                  </a:extLst>
                </a:gridCol>
              </a:tblGrid>
              <a:tr h="425856">
                <a:tc>
                  <a:txBody>
                    <a:bodyPr/>
                    <a:lstStyle/>
                    <a:p>
                      <a:endParaRPr lang="en-US" sz="1400" dirty="0">
                        <a:solidFill>
                          <a:schemeClr val="tx1">
                            <a:lumMod val="75000"/>
                            <a:lumOff val="25000"/>
                          </a:schemeClr>
                        </a:solidFill>
                        <a:latin typeface="Cambria" panose="02040503050406030204" pitchFamily="18" charset="0"/>
                      </a:endParaRPr>
                    </a:p>
                  </a:txBody>
                  <a:tcPr anchor="ctr"/>
                </a:tc>
                <a:tc>
                  <a:txBody>
                    <a:bodyPr/>
                    <a:lstStyle/>
                    <a:p>
                      <a:pPr algn="ctr"/>
                      <a:r>
                        <a:rPr lang="en-US" sz="1400" dirty="0">
                          <a:solidFill>
                            <a:schemeClr val="bg1"/>
                          </a:solidFill>
                          <a:latin typeface="Cambria" panose="02040503050406030204" pitchFamily="18" charset="0"/>
                        </a:rPr>
                        <a:t>Colorado</a:t>
                      </a:r>
                    </a:p>
                  </a:txBody>
                  <a:tcPr anchor="ctr"/>
                </a:tc>
                <a:tc>
                  <a:txBody>
                    <a:bodyPr/>
                    <a:lstStyle/>
                    <a:p>
                      <a:pPr algn="ctr"/>
                      <a:r>
                        <a:rPr lang="en-US" sz="1400" dirty="0">
                          <a:solidFill>
                            <a:schemeClr val="bg1"/>
                          </a:solidFill>
                          <a:latin typeface="Cambria" panose="02040503050406030204" pitchFamily="18" charset="0"/>
                        </a:rPr>
                        <a:t>Washington</a:t>
                      </a:r>
                    </a:p>
                  </a:txBody>
                  <a:tcPr anchor="ctr"/>
                </a:tc>
                <a:tc>
                  <a:txBody>
                    <a:bodyPr/>
                    <a:lstStyle/>
                    <a:p>
                      <a:pPr algn="ctr"/>
                      <a:r>
                        <a:rPr lang="en-US" sz="1400" dirty="0">
                          <a:solidFill>
                            <a:schemeClr val="bg1"/>
                          </a:solidFill>
                          <a:latin typeface="Cambria" panose="02040503050406030204" pitchFamily="18" charset="0"/>
                        </a:rPr>
                        <a:t>Oregon</a:t>
                      </a:r>
                    </a:p>
                  </a:txBody>
                  <a:tcPr anchor="ctr"/>
                </a:tc>
                <a:extLst>
                  <a:ext uri="{0D108BD9-81ED-4DB2-BD59-A6C34878D82A}">
                    <a16:rowId xmlns:a16="http://schemas.microsoft.com/office/drawing/2014/main" val="966232790"/>
                  </a:ext>
                </a:extLst>
              </a:tr>
              <a:tr h="540415">
                <a:tc>
                  <a:txBody>
                    <a:bodyPr/>
                    <a:lstStyle/>
                    <a:p>
                      <a:r>
                        <a:rPr lang="en-US" sz="1400" b="1" dirty="0">
                          <a:solidFill>
                            <a:schemeClr val="tx1">
                              <a:lumMod val="75000"/>
                              <a:lumOff val="25000"/>
                            </a:schemeClr>
                          </a:solidFill>
                          <a:latin typeface="Cambria" panose="02040503050406030204" pitchFamily="18" charset="0"/>
                        </a:rPr>
                        <a:t>Legalization</a:t>
                      </a:r>
                    </a:p>
                  </a:txBody>
                  <a:tcPr anchor="ctr"/>
                </a:tc>
                <a:tc>
                  <a:txBody>
                    <a:bodyPr/>
                    <a:lstStyle/>
                    <a:p>
                      <a:r>
                        <a:rPr lang="en-US" sz="1400" dirty="0">
                          <a:solidFill>
                            <a:schemeClr val="tx1">
                              <a:lumMod val="75000"/>
                              <a:lumOff val="25000"/>
                            </a:schemeClr>
                          </a:solidFill>
                          <a:latin typeface="Cambria" panose="02040503050406030204" pitchFamily="18" charset="0"/>
                        </a:rPr>
                        <a:t>Constitutional Amendment 64 (ballot), November 2012</a:t>
                      </a:r>
                    </a:p>
                  </a:txBody>
                  <a:tcPr anchor="ctr"/>
                </a:tc>
                <a:tc>
                  <a:txBody>
                    <a:bodyPr/>
                    <a:lstStyle/>
                    <a:p>
                      <a:r>
                        <a:rPr lang="en-US" sz="1400" dirty="0">
                          <a:solidFill>
                            <a:schemeClr val="tx1">
                              <a:lumMod val="75000"/>
                              <a:lumOff val="25000"/>
                            </a:schemeClr>
                          </a:solidFill>
                          <a:latin typeface="Cambria" panose="02040503050406030204" pitchFamily="18" charset="0"/>
                        </a:rPr>
                        <a:t>Initiative 502</a:t>
                      </a:r>
                    </a:p>
                    <a:p>
                      <a:r>
                        <a:rPr lang="en-US" sz="1400" dirty="0">
                          <a:solidFill>
                            <a:schemeClr val="tx1">
                              <a:lumMod val="75000"/>
                              <a:lumOff val="25000"/>
                            </a:schemeClr>
                          </a:solidFill>
                          <a:latin typeface="Cambria" panose="02040503050406030204" pitchFamily="18" charset="0"/>
                        </a:rPr>
                        <a:t>November 2012</a:t>
                      </a:r>
                    </a:p>
                  </a:txBody>
                  <a:tcPr anchor="ctr"/>
                </a:tc>
                <a:tc>
                  <a:txBody>
                    <a:bodyPr/>
                    <a:lstStyle/>
                    <a:p>
                      <a:r>
                        <a:rPr lang="en-US" sz="1400" dirty="0">
                          <a:solidFill>
                            <a:schemeClr val="tx1">
                              <a:lumMod val="75000"/>
                              <a:lumOff val="25000"/>
                            </a:schemeClr>
                          </a:solidFill>
                          <a:latin typeface="Cambria" panose="02040503050406030204" pitchFamily="18" charset="0"/>
                        </a:rPr>
                        <a:t>Measure 91</a:t>
                      </a:r>
                    </a:p>
                    <a:p>
                      <a:r>
                        <a:rPr lang="en-US" sz="1400" dirty="0">
                          <a:solidFill>
                            <a:schemeClr val="tx1">
                              <a:lumMod val="75000"/>
                              <a:lumOff val="25000"/>
                            </a:schemeClr>
                          </a:solidFill>
                          <a:latin typeface="Cambria" panose="02040503050406030204" pitchFamily="18" charset="0"/>
                        </a:rPr>
                        <a:t>November 2014</a:t>
                      </a:r>
                    </a:p>
                  </a:txBody>
                  <a:tcPr anchor="ctr"/>
                </a:tc>
                <a:extLst>
                  <a:ext uri="{0D108BD9-81ED-4DB2-BD59-A6C34878D82A}">
                    <a16:rowId xmlns:a16="http://schemas.microsoft.com/office/drawing/2014/main" val="2334498720"/>
                  </a:ext>
                </a:extLst>
              </a:tr>
              <a:tr h="540415">
                <a:tc>
                  <a:txBody>
                    <a:bodyPr/>
                    <a:lstStyle/>
                    <a:p>
                      <a:r>
                        <a:rPr lang="en-US" sz="1400" b="1" dirty="0">
                          <a:solidFill>
                            <a:schemeClr val="tx1">
                              <a:lumMod val="75000"/>
                              <a:lumOff val="25000"/>
                            </a:schemeClr>
                          </a:solidFill>
                          <a:latin typeface="Cambria" panose="02040503050406030204" pitchFamily="18" charset="0"/>
                        </a:rPr>
                        <a:t>Regulated Sales Begin</a:t>
                      </a:r>
                    </a:p>
                  </a:txBody>
                  <a:tcPr anchor="ctr"/>
                </a:tc>
                <a:tc>
                  <a:txBody>
                    <a:bodyPr/>
                    <a:lstStyle/>
                    <a:p>
                      <a:r>
                        <a:rPr lang="en-US" sz="1400" dirty="0">
                          <a:solidFill>
                            <a:schemeClr val="tx1">
                              <a:lumMod val="75000"/>
                              <a:lumOff val="25000"/>
                            </a:schemeClr>
                          </a:solidFill>
                          <a:latin typeface="Cambria" panose="02040503050406030204" pitchFamily="18" charset="0"/>
                        </a:rPr>
                        <a:t>2014</a:t>
                      </a:r>
                    </a:p>
                  </a:txBody>
                  <a:tcPr anchor="ctr"/>
                </a:tc>
                <a:tc>
                  <a:txBody>
                    <a:bodyPr/>
                    <a:lstStyle/>
                    <a:p>
                      <a:r>
                        <a:rPr lang="en-US" sz="1400" dirty="0">
                          <a:solidFill>
                            <a:schemeClr val="tx1">
                              <a:lumMod val="75000"/>
                              <a:lumOff val="25000"/>
                            </a:schemeClr>
                          </a:solidFill>
                          <a:latin typeface="Cambria" panose="02040503050406030204" pitchFamily="18" charset="0"/>
                        </a:rPr>
                        <a:t>July 2014</a:t>
                      </a:r>
                    </a:p>
                  </a:txBody>
                  <a:tcPr anchor="ctr"/>
                </a:tc>
                <a:tc>
                  <a:txBody>
                    <a:bodyPr/>
                    <a:lstStyle/>
                    <a:p>
                      <a:r>
                        <a:rPr lang="en-US" sz="1400" dirty="0">
                          <a:solidFill>
                            <a:schemeClr val="tx1">
                              <a:lumMod val="75000"/>
                              <a:lumOff val="25000"/>
                            </a:schemeClr>
                          </a:solidFill>
                          <a:latin typeface="Cambria" panose="02040503050406030204" pitchFamily="18" charset="0"/>
                        </a:rPr>
                        <a:t>October 2015</a:t>
                      </a:r>
                    </a:p>
                  </a:txBody>
                  <a:tcPr anchor="ctr"/>
                </a:tc>
                <a:extLst>
                  <a:ext uri="{0D108BD9-81ED-4DB2-BD59-A6C34878D82A}">
                    <a16:rowId xmlns:a16="http://schemas.microsoft.com/office/drawing/2014/main" val="859620796"/>
                  </a:ext>
                </a:extLst>
              </a:tr>
              <a:tr h="3210699">
                <a:tc>
                  <a:txBody>
                    <a:bodyPr/>
                    <a:lstStyle/>
                    <a:p>
                      <a:r>
                        <a:rPr lang="en-US" sz="1400" b="1" dirty="0">
                          <a:solidFill>
                            <a:schemeClr val="tx1">
                              <a:lumMod val="75000"/>
                              <a:lumOff val="25000"/>
                            </a:schemeClr>
                          </a:solidFill>
                          <a:latin typeface="Cambria" panose="02040503050406030204" pitchFamily="18" charset="0"/>
                        </a:rPr>
                        <a:t>Tax Rate &amp; Base</a:t>
                      </a:r>
                    </a:p>
                  </a:txBody>
                  <a:tcPr anchor="ctr"/>
                </a:tc>
                <a:tc>
                  <a:txBody>
                    <a:bodyPr/>
                    <a:lstStyle/>
                    <a:p>
                      <a:r>
                        <a:rPr lang="en-US" sz="1400" kern="1200" dirty="0">
                          <a:solidFill>
                            <a:schemeClr val="tx1">
                              <a:lumMod val="75000"/>
                              <a:lumOff val="25000"/>
                            </a:schemeClr>
                          </a:solidFill>
                          <a:effectLst/>
                          <a:latin typeface="Cambria" panose="02040503050406030204" pitchFamily="18" charset="0"/>
                          <a:ea typeface="+mn-ea"/>
                          <a:cs typeface="+mn-cs"/>
                        </a:rPr>
                        <a:t>15% Retail Marijuana Excise Tax </a:t>
                      </a:r>
                    </a:p>
                    <a:p>
                      <a:pPr marL="171450" indent="-171450">
                        <a:buFont typeface="Arial" panose="020B0604020202020204" pitchFamily="34" charset="0"/>
                        <a:buChar char="•"/>
                      </a:pPr>
                      <a:r>
                        <a:rPr lang="en-US" sz="1400" kern="1200" dirty="0">
                          <a:solidFill>
                            <a:schemeClr val="tx1">
                              <a:lumMod val="75000"/>
                              <a:lumOff val="25000"/>
                            </a:schemeClr>
                          </a:solidFill>
                          <a:effectLst/>
                          <a:latin typeface="Cambria" panose="02040503050406030204" pitchFamily="18" charset="0"/>
                          <a:ea typeface="+mn-ea"/>
                          <a:cs typeface="+mn-cs"/>
                        </a:rPr>
                        <a:t>on 1st sale or transfer from retail marijuana cultivation facility to retail marijuana store or product manufacturing facility.</a:t>
                      </a:r>
                    </a:p>
                    <a:p>
                      <a:r>
                        <a:rPr lang="en-US" sz="1400" kern="1200" dirty="0">
                          <a:solidFill>
                            <a:schemeClr val="tx1">
                              <a:lumMod val="75000"/>
                              <a:lumOff val="25000"/>
                            </a:schemeClr>
                          </a:solidFill>
                          <a:effectLst/>
                          <a:latin typeface="Cambria" panose="02040503050406030204" pitchFamily="18" charset="0"/>
                          <a:ea typeface="+mn-ea"/>
                          <a:cs typeface="+mn-cs"/>
                        </a:rPr>
                        <a:t> </a:t>
                      </a:r>
                    </a:p>
                    <a:p>
                      <a:r>
                        <a:rPr lang="en-US" sz="1400" kern="1200" dirty="0">
                          <a:solidFill>
                            <a:schemeClr val="tx1">
                              <a:lumMod val="75000"/>
                              <a:lumOff val="25000"/>
                            </a:schemeClr>
                          </a:solidFill>
                          <a:effectLst/>
                          <a:latin typeface="Cambria" panose="02040503050406030204" pitchFamily="18" charset="0"/>
                          <a:ea typeface="+mn-ea"/>
                          <a:cs typeface="+mn-cs"/>
                        </a:rPr>
                        <a:t>15% Retail Marijuana Sales Tax</a:t>
                      </a:r>
                    </a:p>
                    <a:p>
                      <a:endParaRPr lang="en-US" sz="1400" kern="1200" dirty="0">
                        <a:solidFill>
                          <a:schemeClr val="tx1">
                            <a:lumMod val="75000"/>
                            <a:lumOff val="25000"/>
                          </a:schemeClr>
                        </a:solidFill>
                        <a:effectLst/>
                        <a:latin typeface="Cambria" panose="02040503050406030204" pitchFamily="18" charset="0"/>
                        <a:ea typeface="+mn-ea"/>
                        <a:cs typeface="+mn-cs"/>
                      </a:endParaRPr>
                    </a:p>
                    <a:p>
                      <a:r>
                        <a:rPr lang="en-US" sz="1400" kern="1200" dirty="0">
                          <a:solidFill>
                            <a:schemeClr val="tx1">
                              <a:lumMod val="75000"/>
                              <a:lumOff val="25000"/>
                            </a:schemeClr>
                          </a:solidFill>
                          <a:effectLst/>
                          <a:latin typeface="Cambria" panose="02040503050406030204" pitchFamily="18" charset="0"/>
                          <a:ea typeface="+mn-ea"/>
                          <a:cs typeface="+mn-cs"/>
                        </a:rPr>
                        <a:t>Optional local sales taxes (4.6% is average rate in CO)</a:t>
                      </a:r>
                    </a:p>
                    <a:p>
                      <a:endParaRPr lang="en-US" sz="1400" kern="1200" dirty="0">
                        <a:solidFill>
                          <a:schemeClr val="tx1">
                            <a:lumMod val="75000"/>
                            <a:lumOff val="25000"/>
                          </a:schemeClr>
                        </a:solidFill>
                        <a:effectLst/>
                        <a:latin typeface="Cambria" panose="02040503050406030204" pitchFamily="18" charset="0"/>
                        <a:ea typeface="+mn-ea"/>
                        <a:cs typeface="+mn-cs"/>
                      </a:endParaRPr>
                    </a:p>
                    <a:p>
                      <a:r>
                        <a:rPr lang="en-US" sz="1400" kern="1200" dirty="0">
                          <a:solidFill>
                            <a:schemeClr val="tx1">
                              <a:lumMod val="75000"/>
                              <a:lumOff val="25000"/>
                            </a:schemeClr>
                          </a:solidFill>
                          <a:effectLst/>
                          <a:latin typeface="Cambria" panose="02040503050406030204" pitchFamily="18" charset="0"/>
                          <a:ea typeface="+mn-ea"/>
                          <a:cs typeface="+mn-cs"/>
                        </a:rPr>
                        <a:t>Optional local excise taxes on marijuana (e.g., 3.5% in Denver)</a:t>
                      </a:r>
                    </a:p>
                  </a:txBody>
                  <a:tcPr anchor="ctr"/>
                </a:tc>
                <a:tc>
                  <a:txBody>
                    <a:bodyPr/>
                    <a:lstStyle/>
                    <a:p>
                      <a:pPr algn="l"/>
                      <a:r>
                        <a:rPr lang="en-US" sz="1400" kern="1200" dirty="0">
                          <a:solidFill>
                            <a:schemeClr val="tx1">
                              <a:lumMod val="75000"/>
                              <a:lumOff val="25000"/>
                            </a:schemeClr>
                          </a:solidFill>
                          <a:effectLst/>
                          <a:latin typeface="Cambria" panose="02040503050406030204" pitchFamily="18" charset="0"/>
                          <a:ea typeface="+mn-ea"/>
                          <a:cs typeface="+mn-cs"/>
                        </a:rPr>
                        <a:t>37% excise tax on retail sale to consumers</a:t>
                      </a:r>
                    </a:p>
                    <a:p>
                      <a:endParaRPr lang="en-US" sz="1400" kern="1200" dirty="0">
                        <a:solidFill>
                          <a:schemeClr val="tx1">
                            <a:lumMod val="75000"/>
                            <a:lumOff val="25000"/>
                          </a:schemeClr>
                        </a:solidFill>
                        <a:effectLst/>
                        <a:latin typeface="Cambria" panose="02040503050406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lumMod val="75000"/>
                              <a:lumOff val="25000"/>
                            </a:schemeClr>
                          </a:solidFill>
                          <a:effectLst/>
                          <a:latin typeface="Cambria" panose="02040503050406030204" pitchFamily="18" charset="0"/>
                          <a:ea typeface="+mn-ea"/>
                          <a:cs typeface="+mn-cs"/>
                        </a:rPr>
                        <a:t>6.5% state sales tax</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tx1">
                            <a:lumMod val="75000"/>
                            <a:lumOff val="25000"/>
                          </a:schemeClr>
                        </a:solidFill>
                        <a:effectLst/>
                        <a:latin typeface="Cambria" panose="020405030504060302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lumMod val="75000"/>
                              <a:lumOff val="25000"/>
                            </a:schemeClr>
                          </a:solidFill>
                          <a:effectLst/>
                          <a:latin typeface="Cambria" panose="02040503050406030204" pitchFamily="18" charset="0"/>
                          <a:ea typeface="+mn-ea"/>
                          <a:cs typeface="+mn-cs"/>
                        </a:rPr>
                        <a:t>Local option tax</a:t>
                      </a:r>
                    </a:p>
                  </a:txBody>
                  <a:tcPr anchor="ctr"/>
                </a:tc>
                <a:tc>
                  <a:txBody>
                    <a:bodyPr/>
                    <a:lstStyle/>
                    <a:p>
                      <a:r>
                        <a:rPr lang="en-US" sz="1400" kern="1200" dirty="0">
                          <a:solidFill>
                            <a:schemeClr val="tx1">
                              <a:lumMod val="75000"/>
                              <a:lumOff val="25000"/>
                            </a:schemeClr>
                          </a:solidFill>
                          <a:effectLst/>
                          <a:latin typeface="Cambria" panose="02040503050406030204" pitchFamily="18" charset="0"/>
                          <a:ea typeface="+mn-ea"/>
                          <a:cs typeface="+mn-cs"/>
                        </a:rPr>
                        <a:t>17% state sales tax </a:t>
                      </a:r>
                    </a:p>
                    <a:p>
                      <a:endParaRPr lang="en-US" sz="1400" kern="1200" dirty="0">
                        <a:solidFill>
                          <a:schemeClr val="tx1">
                            <a:lumMod val="75000"/>
                            <a:lumOff val="25000"/>
                          </a:schemeClr>
                        </a:solidFill>
                        <a:effectLst/>
                        <a:latin typeface="Cambria" panose="02040503050406030204" pitchFamily="18" charset="0"/>
                        <a:ea typeface="+mn-ea"/>
                        <a:cs typeface="+mn-cs"/>
                      </a:endParaRPr>
                    </a:p>
                    <a:p>
                      <a:r>
                        <a:rPr lang="en-US" sz="1400" kern="1200" dirty="0">
                          <a:solidFill>
                            <a:schemeClr val="tx1">
                              <a:lumMod val="75000"/>
                              <a:lumOff val="25000"/>
                            </a:schemeClr>
                          </a:solidFill>
                          <a:effectLst/>
                          <a:latin typeface="Cambria" panose="02040503050406030204" pitchFamily="18" charset="0"/>
                          <a:ea typeface="+mn-ea"/>
                          <a:cs typeface="+mn-cs"/>
                        </a:rPr>
                        <a:t>Up to 3% optional local municipality tax</a:t>
                      </a:r>
                      <a:endParaRPr lang="en-US" sz="1400" dirty="0">
                        <a:solidFill>
                          <a:schemeClr val="tx1">
                            <a:lumMod val="75000"/>
                            <a:lumOff val="25000"/>
                          </a:schemeClr>
                        </a:solidFill>
                        <a:latin typeface="Cambria" panose="02040503050406030204" pitchFamily="18" charset="0"/>
                      </a:endParaRPr>
                    </a:p>
                  </a:txBody>
                  <a:tcPr anchor="ctr"/>
                </a:tc>
                <a:extLst>
                  <a:ext uri="{0D108BD9-81ED-4DB2-BD59-A6C34878D82A}">
                    <a16:rowId xmlns:a16="http://schemas.microsoft.com/office/drawing/2014/main" val="4083782637"/>
                  </a:ext>
                </a:extLst>
              </a:tr>
              <a:tr h="540415">
                <a:tc>
                  <a:txBody>
                    <a:bodyPr/>
                    <a:lstStyle/>
                    <a:p>
                      <a:r>
                        <a:rPr lang="en-US" sz="1400" b="1" dirty="0">
                          <a:solidFill>
                            <a:schemeClr val="tx1">
                              <a:lumMod val="75000"/>
                              <a:lumOff val="25000"/>
                            </a:schemeClr>
                          </a:solidFill>
                          <a:latin typeface="Cambria" panose="02040503050406030204" pitchFamily="18" charset="0"/>
                        </a:rPr>
                        <a:t>FY2017 Tax Revenues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75000"/>
                              <a:lumOff val="25000"/>
                            </a:schemeClr>
                          </a:solidFill>
                          <a:latin typeface="Cambria" panose="02040503050406030204" pitchFamily="18" charset="0"/>
                        </a:rPr>
                        <a:t>$210.4 million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75000"/>
                              <a:lumOff val="25000"/>
                            </a:schemeClr>
                          </a:solidFill>
                          <a:latin typeface="Cambria" panose="02040503050406030204" pitchFamily="18" charset="0"/>
                        </a:rPr>
                        <a:t>$314.8 million</a:t>
                      </a:r>
                    </a:p>
                  </a:txBody>
                  <a:tcPr anchor="ctr"/>
                </a:tc>
                <a:tc>
                  <a:txBody>
                    <a:bodyPr/>
                    <a:lstStyle/>
                    <a:p>
                      <a:r>
                        <a:rPr lang="en-US" sz="1400" dirty="0">
                          <a:solidFill>
                            <a:schemeClr val="tx1">
                              <a:lumMod val="75000"/>
                              <a:lumOff val="25000"/>
                            </a:schemeClr>
                          </a:solidFill>
                          <a:latin typeface="Cambria" panose="02040503050406030204" pitchFamily="18" charset="0"/>
                        </a:rPr>
                        <a:t>$70.2 million</a:t>
                      </a:r>
                    </a:p>
                  </a:txBody>
                  <a:tcPr anchor="ctr"/>
                </a:tc>
                <a:extLst>
                  <a:ext uri="{0D108BD9-81ED-4DB2-BD59-A6C34878D82A}">
                    <a16:rowId xmlns:a16="http://schemas.microsoft.com/office/drawing/2014/main" val="4090725581"/>
                  </a:ext>
                </a:extLst>
              </a:tr>
            </a:tbl>
          </a:graphicData>
        </a:graphic>
      </p:graphicFrame>
    </p:spTree>
    <p:extLst>
      <p:ext uri="{BB962C8B-B14F-4D97-AF65-F5344CB8AC3E}">
        <p14:creationId xmlns:p14="http://schemas.microsoft.com/office/powerpoint/2010/main" val="3494911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r>
              <a:rPr lang="en-US" b="1" dirty="0">
                <a:solidFill>
                  <a:schemeClr val="tx1">
                    <a:lumMod val="75000"/>
                    <a:lumOff val="25000"/>
                  </a:schemeClr>
                </a:solidFill>
                <a:latin typeface="Cambria (Headings)"/>
              </a:rPr>
              <a:t>Other States: Recreational Marijuana</a:t>
            </a:r>
          </a:p>
        </p:txBody>
      </p:sp>
      <p:sp>
        <p:nvSpPr>
          <p:cNvPr id="6" name="TextBox 5"/>
          <p:cNvSpPr txBox="1"/>
          <p:nvPr/>
        </p:nvSpPr>
        <p:spPr>
          <a:xfrm>
            <a:off x="2286000" y="3200400"/>
            <a:ext cx="4572000" cy="70788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endParaRPr lang="en-US" sz="1100">
              <a:latin typeface="Calibri"/>
            </a:endParaRPr>
          </a:p>
          <a:p>
            <a:endParaRPr>
              <a:latin typeface="Segoe UI"/>
              <a:cs typeface="Segoe UI"/>
            </a:endParaRPr>
          </a:p>
          <a:p>
            <a:endParaRPr sz="1100">
              <a:latin typeface="Calibri"/>
            </a:endParaRPr>
          </a:p>
        </p:txBody>
      </p:sp>
      <p:graphicFrame>
        <p:nvGraphicFramePr>
          <p:cNvPr id="3" name="Content Placeholder 2">
            <a:extLst>
              <a:ext uri="{FF2B5EF4-FFF2-40B4-BE49-F238E27FC236}">
                <a16:creationId xmlns:a16="http://schemas.microsoft.com/office/drawing/2014/main" id="{E4E77688-B929-4CED-8209-32442B0812DE}"/>
              </a:ext>
            </a:extLst>
          </p:cNvPr>
          <p:cNvGraphicFramePr>
            <a:graphicFrameLocks noGrp="1"/>
          </p:cNvGraphicFramePr>
          <p:nvPr>
            <p:ph idx="1"/>
            <p:extLst>
              <p:ext uri="{D42A27DB-BD31-4B8C-83A1-F6EECF244321}">
                <p14:modId xmlns:p14="http://schemas.microsoft.com/office/powerpoint/2010/main" val="4253362340"/>
              </p:ext>
            </p:extLst>
          </p:nvPr>
        </p:nvGraphicFramePr>
        <p:xfrm>
          <a:off x="228600" y="1371600"/>
          <a:ext cx="8686800" cy="5257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874593556"/>
                    </a:ext>
                  </a:extLst>
                </a:gridCol>
                <a:gridCol w="2133600">
                  <a:extLst>
                    <a:ext uri="{9D8B030D-6E8A-4147-A177-3AD203B41FA5}">
                      <a16:colId xmlns:a16="http://schemas.microsoft.com/office/drawing/2014/main" val="1054044309"/>
                    </a:ext>
                  </a:extLst>
                </a:gridCol>
                <a:gridCol w="2895600">
                  <a:extLst>
                    <a:ext uri="{9D8B030D-6E8A-4147-A177-3AD203B41FA5}">
                      <a16:colId xmlns:a16="http://schemas.microsoft.com/office/drawing/2014/main" val="1030769709"/>
                    </a:ext>
                  </a:extLst>
                </a:gridCol>
                <a:gridCol w="2057400">
                  <a:extLst>
                    <a:ext uri="{9D8B030D-6E8A-4147-A177-3AD203B41FA5}">
                      <a16:colId xmlns:a16="http://schemas.microsoft.com/office/drawing/2014/main" val="627596963"/>
                    </a:ext>
                  </a:extLst>
                </a:gridCol>
              </a:tblGrid>
              <a:tr h="370381">
                <a:tc>
                  <a:txBody>
                    <a:bodyPr/>
                    <a:lstStyle/>
                    <a:p>
                      <a:endParaRPr lang="en-US" sz="1200" dirty="0">
                        <a:solidFill>
                          <a:schemeClr val="tx1">
                            <a:lumMod val="75000"/>
                            <a:lumOff val="25000"/>
                          </a:schemeClr>
                        </a:solidFill>
                        <a:latin typeface="Cambria" panose="02040503050406030204" pitchFamily="18" charset="0"/>
                      </a:endParaRPr>
                    </a:p>
                  </a:txBody>
                  <a:tcPr anchor="ctr"/>
                </a:tc>
                <a:tc>
                  <a:txBody>
                    <a:bodyPr/>
                    <a:lstStyle/>
                    <a:p>
                      <a:pPr algn="ctr"/>
                      <a:r>
                        <a:rPr lang="en-US" sz="1400" dirty="0">
                          <a:solidFill>
                            <a:schemeClr val="bg1"/>
                          </a:solidFill>
                          <a:latin typeface="Cambria" panose="02040503050406030204" pitchFamily="18" charset="0"/>
                        </a:rPr>
                        <a:t>Alaska</a:t>
                      </a:r>
                    </a:p>
                  </a:txBody>
                  <a:tcPr anchor="ctr"/>
                </a:tc>
                <a:tc>
                  <a:txBody>
                    <a:bodyPr/>
                    <a:lstStyle/>
                    <a:p>
                      <a:pPr algn="ctr"/>
                      <a:r>
                        <a:rPr lang="en-US" sz="1400" dirty="0">
                          <a:solidFill>
                            <a:schemeClr val="bg1"/>
                          </a:solidFill>
                          <a:latin typeface="Cambria" panose="02040503050406030204" pitchFamily="18" charset="0"/>
                        </a:rPr>
                        <a:t>California</a:t>
                      </a:r>
                    </a:p>
                  </a:txBody>
                  <a:tcPr anchor="ctr"/>
                </a:tc>
                <a:tc>
                  <a:txBody>
                    <a:bodyPr/>
                    <a:lstStyle/>
                    <a:p>
                      <a:pPr algn="ctr"/>
                      <a:r>
                        <a:rPr lang="en-US" sz="1400" dirty="0">
                          <a:latin typeface="Cambria" panose="02040503050406030204" pitchFamily="18" charset="0"/>
                        </a:rPr>
                        <a:t>Nevada</a:t>
                      </a:r>
                    </a:p>
                  </a:txBody>
                  <a:tcPr/>
                </a:tc>
                <a:extLst>
                  <a:ext uri="{0D108BD9-81ED-4DB2-BD59-A6C34878D82A}">
                    <a16:rowId xmlns:a16="http://schemas.microsoft.com/office/drawing/2014/main" val="1876669310"/>
                  </a:ext>
                </a:extLst>
              </a:tr>
              <a:tr h="1004595">
                <a:tc>
                  <a:txBody>
                    <a:bodyPr/>
                    <a:lstStyle/>
                    <a:p>
                      <a:r>
                        <a:rPr lang="en-US" sz="1400" b="1" dirty="0">
                          <a:solidFill>
                            <a:schemeClr val="tx1">
                              <a:lumMod val="75000"/>
                              <a:lumOff val="25000"/>
                            </a:schemeClr>
                          </a:solidFill>
                          <a:latin typeface="Cambria" panose="02040503050406030204" pitchFamily="18" charset="0"/>
                        </a:rPr>
                        <a:t>Legalization</a:t>
                      </a:r>
                    </a:p>
                  </a:txBody>
                  <a:tcPr anchor="ctr"/>
                </a:tc>
                <a:tc>
                  <a:txBody>
                    <a:bodyPr/>
                    <a:lstStyle/>
                    <a:p>
                      <a:r>
                        <a:rPr lang="en-US" sz="1400" dirty="0">
                          <a:solidFill>
                            <a:schemeClr val="tx1">
                              <a:lumMod val="75000"/>
                              <a:lumOff val="25000"/>
                            </a:schemeClr>
                          </a:solidFill>
                          <a:latin typeface="Cambria" panose="02040503050406030204" pitchFamily="18" charset="0"/>
                        </a:rPr>
                        <a:t>Ballot measure 2 November 2014</a:t>
                      </a:r>
                    </a:p>
                  </a:txBody>
                  <a:tcPr anchor="ctr"/>
                </a:tc>
                <a:tc>
                  <a:txBody>
                    <a:bodyPr/>
                    <a:lstStyle/>
                    <a:p>
                      <a:r>
                        <a:rPr lang="en-US" sz="1400" dirty="0">
                          <a:solidFill>
                            <a:schemeClr val="tx1">
                              <a:lumMod val="75000"/>
                              <a:lumOff val="25000"/>
                            </a:schemeClr>
                          </a:solidFill>
                          <a:latin typeface="Cambria" panose="02040503050406030204" pitchFamily="18" charset="0"/>
                        </a:rPr>
                        <a:t>Proposition 64</a:t>
                      </a:r>
                    </a:p>
                    <a:p>
                      <a:r>
                        <a:rPr lang="en-US" sz="1400" dirty="0">
                          <a:solidFill>
                            <a:schemeClr val="tx1">
                              <a:lumMod val="75000"/>
                              <a:lumOff val="25000"/>
                            </a:schemeClr>
                          </a:solidFill>
                          <a:latin typeface="Cambria" panose="02040503050406030204" pitchFamily="18" charset="0"/>
                        </a:rPr>
                        <a:t>November 2016</a:t>
                      </a:r>
                    </a:p>
                    <a:p>
                      <a:br>
                        <a:rPr lang="en-US" sz="1400" dirty="0">
                          <a:solidFill>
                            <a:schemeClr val="tx1">
                              <a:lumMod val="75000"/>
                              <a:lumOff val="25000"/>
                            </a:schemeClr>
                          </a:solidFill>
                          <a:latin typeface="Cambria" panose="02040503050406030204" pitchFamily="18" charset="0"/>
                        </a:rPr>
                      </a:br>
                      <a:r>
                        <a:rPr lang="en-US" sz="1400" dirty="0">
                          <a:solidFill>
                            <a:schemeClr val="tx1">
                              <a:lumMod val="75000"/>
                              <a:lumOff val="25000"/>
                            </a:schemeClr>
                          </a:solidFill>
                          <a:latin typeface="Cambria" panose="02040503050406030204" pitchFamily="18" charset="0"/>
                        </a:rPr>
                        <a:t>Amended by SB 94, June 2017</a:t>
                      </a:r>
                    </a:p>
                  </a:txBody>
                  <a:tcPr anchor="ctr"/>
                </a:tc>
                <a:tc>
                  <a:txBody>
                    <a:bodyPr/>
                    <a:lstStyle/>
                    <a:p>
                      <a:r>
                        <a:rPr lang="en-US" sz="1400" dirty="0">
                          <a:solidFill>
                            <a:schemeClr val="tx1">
                              <a:lumMod val="75000"/>
                              <a:lumOff val="25000"/>
                            </a:schemeClr>
                          </a:solidFill>
                          <a:latin typeface="Cambria" panose="02040503050406030204" pitchFamily="18" charset="0"/>
                        </a:rPr>
                        <a:t>Question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75000"/>
                              <a:lumOff val="25000"/>
                            </a:schemeClr>
                          </a:solidFill>
                          <a:latin typeface="Cambria" panose="02040503050406030204" pitchFamily="18" charset="0"/>
                        </a:rPr>
                        <a:t>November 2016</a:t>
                      </a:r>
                    </a:p>
                  </a:txBody>
                  <a:tcPr anchor="ctr"/>
                </a:tc>
                <a:extLst>
                  <a:ext uri="{0D108BD9-81ED-4DB2-BD59-A6C34878D82A}">
                    <a16:rowId xmlns:a16="http://schemas.microsoft.com/office/drawing/2014/main" val="2229783385"/>
                  </a:ext>
                </a:extLst>
              </a:tr>
              <a:tr h="525847">
                <a:tc>
                  <a:txBody>
                    <a:bodyPr/>
                    <a:lstStyle/>
                    <a:p>
                      <a:r>
                        <a:rPr lang="en-US" sz="1400" b="1" dirty="0">
                          <a:solidFill>
                            <a:schemeClr val="tx1">
                              <a:lumMod val="75000"/>
                              <a:lumOff val="25000"/>
                            </a:schemeClr>
                          </a:solidFill>
                          <a:latin typeface="Cambria" panose="02040503050406030204" pitchFamily="18" charset="0"/>
                        </a:rPr>
                        <a:t>Regulated Sales Begin</a:t>
                      </a:r>
                    </a:p>
                  </a:txBody>
                  <a:tcPr anchor="ctr"/>
                </a:tc>
                <a:tc>
                  <a:txBody>
                    <a:bodyPr/>
                    <a:lstStyle/>
                    <a:p>
                      <a:r>
                        <a:rPr lang="en-US" sz="1400" dirty="0">
                          <a:solidFill>
                            <a:schemeClr val="tx1">
                              <a:lumMod val="75000"/>
                              <a:lumOff val="25000"/>
                            </a:schemeClr>
                          </a:solidFill>
                          <a:latin typeface="Cambria" panose="02040503050406030204" pitchFamily="18" charset="0"/>
                        </a:rPr>
                        <a:t>October 2016</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75000"/>
                              <a:lumOff val="25000"/>
                            </a:schemeClr>
                          </a:solidFill>
                          <a:latin typeface="Cambria" panose="02040503050406030204" pitchFamily="18" charset="0"/>
                        </a:rPr>
                        <a:t>January 1, 2018</a:t>
                      </a:r>
                    </a:p>
                  </a:txBody>
                  <a:tcPr anchor="ctr"/>
                </a:tc>
                <a:tc>
                  <a:txBody>
                    <a:bodyPr/>
                    <a:lstStyle/>
                    <a:p>
                      <a:r>
                        <a:rPr lang="en-US" sz="1400" dirty="0">
                          <a:solidFill>
                            <a:schemeClr val="tx1">
                              <a:lumMod val="75000"/>
                              <a:lumOff val="25000"/>
                            </a:schemeClr>
                          </a:solidFill>
                          <a:latin typeface="Cambria" panose="02040503050406030204" pitchFamily="18" charset="0"/>
                        </a:rPr>
                        <a:t>July 1, 2017</a:t>
                      </a:r>
                    </a:p>
                  </a:txBody>
                  <a:tcPr anchor="ctr"/>
                </a:tc>
                <a:extLst>
                  <a:ext uri="{0D108BD9-81ED-4DB2-BD59-A6C34878D82A}">
                    <a16:rowId xmlns:a16="http://schemas.microsoft.com/office/drawing/2014/main" val="2187985291"/>
                  </a:ext>
                </a:extLst>
              </a:tr>
              <a:tr h="2831130">
                <a:tc>
                  <a:txBody>
                    <a:bodyPr/>
                    <a:lstStyle/>
                    <a:p>
                      <a:r>
                        <a:rPr lang="en-US" sz="1400" b="1" dirty="0">
                          <a:solidFill>
                            <a:schemeClr val="tx1">
                              <a:lumMod val="75000"/>
                              <a:lumOff val="25000"/>
                            </a:schemeClr>
                          </a:solidFill>
                          <a:latin typeface="Cambria" panose="02040503050406030204" pitchFamily="18" charset="0"/>
                        </a:rPr>
                        <a:t>Tax Rate &amp; Base</a:t>
                      </a:r>
                    </a:p>
                  </a:txBody>
                  <a:tcPr anchor="ctr"/>
                </a:tc>
                <a:tc>
                  <a:txBody>
                    <a:bodyPr/>
                    <a:lstStyle/>
                    <a:p>
                      <a:r>
                        <a:rPr lang="en-US" sz="1400" dirty="0">
                          <a:solidFill>
                            <a:schemeClr val="tx1">
                              <a:lumMod val="75000"/>
                              <a:lumOff val="25000"/>
                            </a:schemeClr>
                          </a:solidFill>
                          <a:latin typeface="Cambria" panose="02040503050406030204" pitchFamily="18" charset="0"/>
                        </a:rPr>
                        <a:t>Excise tax on marijuana cultivation facilities at time of sale to retail store:</a:t>
                      </a:r>
                    </a:p>
                    <a:p>
                      <a:pPr marL="342900" indent="-342900">
                        <a:buFont typeface="Arial" panose="020B0604020202020204" pitchFamily="34" charset="0"/>
                        <a:buChar char="•"/>
                      </a:pPr>
                      <a:r>
                        <a:rPr lang="en-US" sz="1400" dirty="0">
                          <a:solidFill>
                            <a:schemeClr val="tx1">
                              <a:lumMod val="75000"/>
                              <a:lumOff val="25000"/>
                            </a:schemeClr>
                          </a:solidFill>
                          <a:latin typeface="Cambria" panose="02040503050406030204" pitchFamily="18" charset="0"/>
                        </a:rPr>
                        <a:t>$50 per ounce of flowers</a:t>
                      </a:r>
                    </a:p>
                    <a:p>
                      <a:pPr marL="342900" indent="-342900">
                        <a:buFont typeface="Arial" panose="020B0604020202020204" pitchFamily="34" charset="0"/>
                        <a:buChar char="•"/>
                      </a:pPr>
                      <a:r>
                        <a:rPr lang="en-US" sz="1400" dirty="0">
                          <a:solidFill>
                            <a:schemeClr val="tx1">
                              <a:lumMod val="75000"/>
                              <a:lumOff val="25000"/>
                            </a:schemeClr>
                          </a:solidFill>
                          <a:latin typeface="Cambria" panose="02040503050406030204" pitchFamily="18" charset="0"/>
                        </a:rPr>
                        <a:t>$15 per ounce of stems/leaves</a:t>
                      </a:r>
                    </a:p>
                  </a:txBody>
                  <a:tcPr anchor="ctr"/>
                </a:tc>
                <a:tc>
                  <a:txBody>
                    <a:bodyPr/>
                    <a:lstStyle/>
                    <a:p>
                      <a:r>
                        <a:rPr lang="en-US" sz="1400" dirty="0">
                          <a:solidFill>
                            <a:schemeClr val="tx1">
                              <a:lumMod val="75000"/>
                              <a:lumOff val="25000"/>
                            </a:schemeClr>
                          </a:solidFill>
                          <a:latin typeface="Cambria" panose="02040503050406030204" pitchFamily="18" charset="0"/>
                        </a:rPr>
                        <a:t>15% gross receipts excise tax on retail sales</a:t>
                      </a:r>
                    </a:p>
                    <a:p>
                      <a:pPr marL="285750" indent="-285750">
                        <a:buFont typeface="Arial" panose="020B0604020202020204" pitchFamily="34" charset="0"/>
                        <a:buChar char="•"/>
                      </a:pPr>
                      <a:r>
                        <a:rPr lang="en-US" sz="1400" dirty="0">
                          <a:solidFill>
                            <a:schemeClr val="tx1">
                              <a:lumMod val="75000"/>
                              <a:lumOff val="25000"/>
                            </a:schemeClr>
                          </a:solidFill>
                          <a:latin typeface="Cambria" panose="02040503050406030204" pitchFamily="18" charset="0"/>
                        </a:rPr>
                        <a:t>Collected from buyer by retailer, paid to distributor</a:t>
                      </a:r>
                    </a:p>
                    <a:p>
                      <a:endParaRPr lang="en-US" sz="1400" dirty="0">
                        <a:solidFill>
                          <a:schemeClr val="tx1">
                            <a:lumMod val="75000"/>
                            <a:lumOff val="25000"/>
                          </a:schemeClr>
                        </a:solidFill>
                        <a:latin typeface="Cambria" panose="02040503050406030204" pitchFamily="18" charset="0"/>
                      </a:endParaRPr>
                    </a:p>
                    <a:p>
                      <a:r>
                        <a:rPr lang="en-US" sz="1400" dirty="0">
                          <a:solidFill>
                            <a:schemeClr val="tx1">
                              <a:lumMod val="75000"/>
                              <a:lumOff val="25000"/>
                            </a:schemeClr>
                          </a:solidFill>
                          <a:latin typeface="Cambria" panose="02040503050406030204" pitchFamily="18" charset="0"/>
                        </a:rPr>
                        <a:t>Cultivation tax to distributors or manufacturers when cannabis enters commercial market:</a:t>
                      </a:r>
                    </a:p>
                    <a:p>
                      <a:pPr marL="342900" indent="-342900">
                        <a:buFont typeface="Arial" panose="020B0604020202020204" pitchFamily="34" charset="0"/>
                        <a:buChar char="•"/>
                      </a:pPr>
                      <a:r>
                        <a:rPr lang="en-US" sz="1400" dirty="0">
                          <a:solidFill>
                            <a:schemeClr val="tx1">
                              <a:lumMod val="75000"/>
                              <a:lumOff val="25000"/>
                            </a:schemeClr>
                          </a:solidFill>
                          <a:latin typeface="Cambria" panose="02040503050406030204" pitchFamily="18" charset="0"/>
                        </a:rPr>
                        <a:t>$9.25 per ounce of flowers</a:t>
                      </a:r>
                    </a:p>
                    <a:p>
                      <a:pPr marL="342900" indent="-342900">
                        <a:buFont typeface="Arial" panose="020B0604020202020204" pitchFamily="34" charset="0"/>
                        <a:buChar char="•"/>
                      </a:pPr>
                      <a:r>
                        <a:rPr lang="en-US" sz="1400" dirty="0">
                          <a:solidFill>
                            <a:schemeClr val="tx1">
                              <a:lumMod val="75000"/>
                              <a:lumOff val="25000"/>
                            </a:schemeClr>
                          </a:solidFill>
                          <a:latin typeface="Cambria" panose="02040503050406030204" pitchFamily="18" charset="0"/>
                        </a:rPr>
                        <a:t>$2.75 per ounce of leaves</a:t>
                      </a:r>
                    </a:p>
                  </a:txBody>
                  <a:tcPr anchor="ctr"/>
                </a:tc>
                <a:tc>
                  <a:txBody>
                    <a:bodyPr/>
                    <a:lstStyle/>
                    <a:p>
                      <a:r>
                        <a:rPr lang="en-US" sz="1400" dirty="0">
                          <a:solidFill>
                            <a:schemeClr val="tx1">
                              <a:lumMod val="75000"/>
                              <a:lumOff val="25000"/>
                            </a:schemeClr>
                          </a:solidFill>
                          <a:latin typeface="Cambria" panose="02040503050406030204" pitchFamily="18" charset="0"/>
                        </a:rPr>
                        <a:t>10% excise tax on retail sales</a:t>
                      </a:r>
                    </a:p>
                    <a:p>
                      <a:endParaRPr lang="en-US" sz="1400" dirty="0">
                        <a:solidFill>
                          <a:schemeClr val="tx1">
                            <a:lumMod val="75000"/>
                            <a:lumOff val="25000"/>
                          </a:schemeClr>
                        </a:solidFill>
                        <a:latin typeface="Cambria" panose="02040503050406030204" pitchFamily="18" charset="0"/>
                      </a:endParaRPr>
                    </a:p>
                    <a:p>
                      <a:r>
                        <a:rPr lang="en-US" sz="1400" dirty="0">
                          <a:solidFill>
                            <a:schemeClr val="tx1">
                              <a:lumMod val="75000"/>
                              <a:lumOff val="25000"/>
                            </a:schemeClr>
                          </a:solidFill>
                          <a:latin typeface="Cambria" panose="02040503050406030204" pitchFamily="18" charset="0"/>
                        </a:rPr>
                        <a:t>15% excise tax on wholesale</a:t>
                      </a:r>
                    </a:p>
                  </a:txBody>
                  <a:tcPr anchor="ctr"/>
                </a:tc>
                <a:extLst>
                  <a:ext uri="{0D108BD9-81ED-4DB2-BD59-A6C34878D82A}">
                    <a16:rowId xmlns:a16="http://schemas.microsoft.com/office/drawing/2014/main" val="56643150"/>
                  </a:ext>
                </a:extLst>
              </a:tr>
              <a:tr h="525847">
                <a:tc>
                  <a:txBody>
                    <a:bodyPr/>
                    <a:lstStyle/>
                    <a:p>
                      <a:r>
                        <a:rPr lang="en-US" sz="1400" b="1" dirty="0">
                          <a:solidFill>
                            <a:schemeClr val="tx1">
                              <a:lumMod val="75000"/>
                              <a:lumOff val="25000"/>
                            </a:schemeClr>
                          </a:solidFill>
                          <a:latin typeface="Cambria" panose="02040503050406030204" pitchFamily="18" charset="0"/>
                        </a:rPr>
                        <a:t>FY2017 Tax Revenues</a:t>
                      </a:r>
                    </a:p>
                  </a:txBody>
                  <a:tcPr anchor="ctr"/>
                </a:tc>
                <a:tc>
                  <a:txBody>
                    <a:bodyPr/>
                    <a:lstStyle/>
                    <a:p>
                      <a:r>
                        <a:rPr lang="en-US" sz="1400" dirty="0">
                          <a:solidFill>
                            <a:schemeClr val="tx1">
                              <a:lumMod val="75000"/>
                              <a:lumOff val="25000"/>
                            </a:schemeClr>
                          </a:solidFill>
                          <a:latin typeface="Cambria" panose="02040503050406030204" pitchFamily="18" charset="0"/>
                        </a:rPr>
                        <a:t>$1.7 million</a:t>
                      </a:r>
                    </a:p>
                  </a:txBody>
                  <a:tcPr anchor="ctr"/>
                </a:tc>
                <a:tc>
                  <a:txBody>
                    <a:bodyPr/>
                    <a:lstStyle/>
                    <a:p>
                      <a:r>
                        <a:rPr lang="en-US" sz="1400" dirty="0">
                          <a:solidFill>
                            <a:schemeClr val="tx1">
                              <a:lumMod val="75000"/>
                              <a:lumOff val="25000"/>
                            </a:schemeClr>
                          </a:solidFill>
                          <a:latin typeface="Cambria" panose="02040503050406030204" pitchFamily="18" charset="0"/>
                        </a:rPr>
                        <a:t>No sales until 2018</a:t>
                      </a:r>
                    </a:p>
                    <a:p>
                      <a:r>
                        <a:rPr lang="en-US" sz="1400" dirty="0">
                          <a:solidFill>
                            <a:schemeClr val="tx1">
                              <a:lumMod val="75000"/>
                              <a:lumOff val="25000"/>
                            </a:schemeClr>
                          </a:solidFill>
                          <a:latin typeface="Cambria" panose="02040503050406030204" pitchFamily="18" charset="0"/>
                        </a:rPr>
                        <a:t>Estimated $646 million </a:t>
                      </a:r>
                    </a:p>
                  </a:txBody>
                  <a:tcPr anchor="ctr"/>
                </a:tc>
                <a:tc>
                  <a:txBody>
                    <a:bodyPr/>
                    <a:lstStyle/>
                    <a:p>
                      <a:r>
                        <a:rPr lang="en-US" sz="1400" dirty="0">
                          <a:solidFill>
                            <a:schemeClr val="tx1">
                              <a:lumMod val="75000"/>
                              <a:lumOff val="25000"/>
                            </a:schemeClr>
                          </a:solidFill>
                          <a:latin typeface="Cambria" panose="02040503050406030204" pitchFamily="18" charset="0"/>
                        </a:rPr>
                        <a:t>Sales began FY18</a:t>
                      </a:r>
                    </a:p>
                    <a:p>
                      <a:r>
                        <a:rPr lang="en-US" sz="1400" dirty="0">
                          <a:solidFill>
                            <a:schemeClr val="tx1">
                              <a:lumMod val="75000"/>
                              <a:lumOff val="25000"/>
                            </a:schemeClr>
                          </a:solidFill>
                          <a:latin typeface="Cambria" panose="02040503050406030204" pitchFamily="18" charset="0"/>
                        </a:rPr>
                        <a:t>Estimated $48 million</a:t>
                      </a:r>
                    </a:p>
                  </a:txBody>
                  <a:tcPr anchor="ctr"/>
                </a:tc>
                <a:extLst>
                  <a:ext uri="{0D108BD9-81ED-4DB2-BD59-A6C34878D82A}">
                    <a16:rowId xmlns:a16="http://schemas.microsoft.com/office/drawing/2014/main" val="3373911799"/>
                  </a:ext>
                </a:extLst>
              </a:tr>
            </a:tbl>
          </a:graphicData>
        </a:graphic>
      </p:graphicFrame>
    </p:spTree>
    <p:extLst>
      <p:ext uri="{BB962C8B-B14F-4D97-AF65-F5344CB8AC3E}">
        <p14:creationId xmlns:p14="http://schemas.microsoft.com/office/powerpoint/2010/main" val="1871360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r>
              <a:rPr lang="en-US" b="1" dirty="0">
                <a:solidFill>
                  <a:schemeClr val="tx1">
                    <a:lumMod val="75000"/>
                    <a:lumOff val="25000"/>
                  </a:schemeClr>
                </a:solidFill>
                <a:latin typeface="Cambria (Headings)"/>
              </a:rPr>
              <a:t>Other States: Recreational Marijuana</a:t>
            </a:r>
          </a:p>
        </p:txBody>
      </p:sp>
      <p:sp>
        <p:nvSpPr>
          <p:cNvPr id="6" name="TextBox 5"/>
          <p:cNvSpPr txBox="1"/>
          <p:nvPr/>
        </p:nvSpPr>
        <p:spPr>
          <a:xfrm>
            <a:off x="2286000" y="3200400"/>
            <a:ext cx="4572000" cy="707886"/>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endParaRPr lang="en-US" sz="1100">
              <a:latin typeface="Calibri"/>
            </a:endParaRPr>
          </a:p>
          <a:p>
            <a:endParaRPr>
              <a:latin typeface="Segoe UI"/>
              <a:cs typeface="Segoe UI"/>
            </a:endParaRPr>
          </a:p>
          <a:p>
            <a:endParaRPr sz="1100">
              <a:latin typeface="Calibri"/>
            </a:endParaRPr>
          </a:p>
        </p:txBody>
      </p:sp>
      <p:graphicFrame>
        <p:nvGraphicFramePr>
          <p:cNvPr id="3" name="Content Placeholder 2">
            <a:extLst>
              <a:ext uri="{FF2B5EF4-FFF2-40B4-BE49-F238E27FC236}">
                <a16:creationId xmlns:a16="http://schemas.microsoft.com/office/drawing/2014/main" id="{E4E77688-B929-4CED-8209-32442B0812DE}"/>
              </a:ext>
            </a:extLst>
          </p:cNvPr>
          <p:cNvGraphicFramePr>
            <a:graphicFrameLocks noGrp="1"/>
          </p:cNvGraphicFramePr>
          <p:nvPr>
            <p:ph idx="1"/>
            <p:extLst>
              <p:ext uri="{D42A27DB-BD31-4B8C-83A1-F6EECF244321}">
                <p14:modId xmlns:p14="http://schemas.microsoft.com/office/powerpoint/2010/main" val="1742382138"/>
              </p:ext>
            </p:extLst>
          </p:nvPr>
        </p:nvGraphicFramePr>
        <p:xfrm>
          <a:off x="228600" y="1371600"/>
          <a:ext cx="8686800" cy="5227003"/>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2874593556"/>
                    </a:ext>
                  </a:extLst>
                </a:gridCol>
                <a:gridCol w="3276600">
                  <a:extLst>
                    <a:ext uri="{9D8B030D-6E8A-4147-A177-3AD203B41FA5}">
                      <a16:colId xmlns:a16="http://schemas.microsoft.com/office/drawing/2014/main" val="1030769709"/>
                    </a:ext>
                  </a:extLst>
                </a:gridCol>
                <a:gridCol w="3276600">
                  <a:extLst>
                    <a:ext uri="{9D8B030D-6E8A-4147-A177-3AD203B41FA5}">
                      <a16:colId xmlns:a16="http://schemas.microsoft.com/office/drawing/2014/main" val="627596963"/>
                    </a:ext>
                  </a:extLst>
                </a:gridCol>
              </a:tblGrid>
              <a:tr h="381000">
                <a:tc>
                  <a:txBody>
                    <a:bodyPr/>
                    <a:lstStyle/>
                    <a:p>
                      <a:endParaRPr lang="en-US" sz="1400" dirty="0">
                        <a:latin typeface="Cambria" panose="02040503050406030204" pitchFamily="18" charset="0"/>
                      </a:endParaRPr>
                    </a:p>
                  </a:txBody>
                  <a:tcPr/>
                </a:tc>
                <a:tc>
                  <a:txBody>
                    <a:bodyPr/>
                    <a:lstStyle/>
                    <a:p>
                      <a:pPr algn="ctr"/>
                      <a:r>
                        <a:rPr lang="en-US" sz="1400" dirty="0">
                          <a:latin typeface="Cambria" panose="02040503050406030204" pitchFamily="18" charset="0"/>
                        </a:rPr>
                        <a:t>Maine</a:t>
                      </a:r>
                    </a:p>
                  </a:txBody>
                  <a:tcPr anchor="ctr"/>
                </a:tc>
                <a:tc>
                  <a:txBody>
                    <a:bodyPr/>
                    <a:lstStyle/>
                    <a:p>
                      <a:pPr algn="ctr"/>
                      <a:r>
                        <a:rPr lang="en-US" sz="1400" dirty="0">
                          <a:latin typeface="Cambria" panose="02040503050406030204" pitchFamily="18" charset="0"/>
                        </a:rPr>
                        <a:t>Massachusetts</a:t>
                      </a:r>
                    </a:p>
                  </a:txBody>
                  <a:tcPr anchor="ctr"/>
                </a:tc>
                <a:extLst>
                  <a:ext uri="{0D108BD9-81ED-4DB2-BD59-A6C34878D82A}">
                    <a16:rowId xmlns:a16="http://schemas.microsoft.com/office/drawing/2014/main" val="1876669310"/>
                  </a:ext>
                </a:extLst>
              </a:tr>
              <a:tr h="1370290">
                <a:tc>
                  <a:txBody>
                    <a:bodyPr/>
                    <a:lstStyle/>
                    <a:p>
                      <a:r>
                        <a:rPr lang="en-US" sz="1400" b="1" dirty="0">
                          <a:solidFill>
                            <a:schemeClr val="tx1">
                              <a:lumMod val="75000"/>
                              <a:lumOff val="25000"/>
                            </a:schemeClr>
                          </a:solidFill>
                          <a:latin typeface="Cambria" panose="02040503050406030204" pitchFamily="18" charset="0"/>
                        </a:rPr>
                        <a:t>Legalization</a:t>
                      </a:r>
                    </a:p>
                  </a:txBody>
                  <a:tcPr anchor="ctr"/>
                </a:tc>
                <a:tc>
                  <a:txBody>
                    <a:bodyPr/>
                    <a:lstStyle/>
                    <a:p>
                      <a:r>
                        <a:rPr lang="en-US" sz="1400" dirty="0">
                          <a:solidFill>
                            <a:schemeClr val="tx1">
                              <a:lumMod val="75000"/>
                              <a:lumOff val="25000"/>
                            </a:schemeClr>
                          </a:solidFill>
                          <a:latin typeface="Cambria" panose="02040503050406030204" pitchFamily="18" charset="0"/>
                        </a:rPr>
                        <a:t>Ballot initiative Question 1, November 2016</a:t>
                      </a:r>
                    </a:p>
                    <a:p>
                      <a:endParaRPr lang="en-US" sz="1400" dirty="0">
                        <a:solidFill>
                          <a:schemeClr val="tx1">
                            <a:lumMod val="75000"/>
                            <a:lumOff val="25000"/>
                          </a:schemeClr>
                        </a:solidFill>
                        <a:latin typeface="Cambria" panose="02040503050406030204" pitchFamily="18" charset="0"/>
                      </a:endParaRPr>
                    </a:p>
                    <a:p>
                      <a:r>
                        <a:rPr lang="en-US" sz="1400" dirty="0">
                          <a:solidFill>
                            <a:schemeClr val="tx1">
                              <a:lumMod val="75000"/>
                              <a:lumOff val="25000"/>
                            </a:schemeClr>
                          </a:solidFill>
                          <a:latin typeface="Cambria" panose="02040503050406030204" pitchFamily="18" charset="0"/>
                        </a:rPr>
                        <a:t>Draft bill LR 2395 proposed September 2017.  Legislative committee currently holding public hearings.</a:t>
                      </a:r>
                    </a:p>
                  </a:txBody>
                  <a:tcPr anchor="ctr"/>
                </a:tc>
                <a:tc>
                  <a:txBody>
                    <a:bodyPr/>
                    <a:lstStyle/>
                    <a:p>
                      <a:r>
                        <a:rPr lang="en-US" sz="1400" dirty="0">
                          <a:solidFill>
                            <a:schemeClr val="tx1">
                              <a:lumMod val="75000"/>
                              <a:lumOff val="25000"/>
                            </a:schemeClr>
                          </a:solidFill>
                          <a:latin typeface="Cambria" panose="02040503050406030204" pitchFamily="18" charset="0"/>
                        </a:rPr>
                        <a:t>Ballot initiative Question 4, December 15, 2016</a:t>
                      </a:r>
                    </a:p>
                    <a:p>
                      <a:endParaRPr lang="en-US" sz="1400" dirty="0">
                        <a:solidFill>
                          <a:schemeClr val="tx1">
                            <a:lumMod val="75000"/>
                            <a:lumOff val="25000"/>
                          </a:schemeClr>
                        </a:solidFill>
                        <a:latin typeface="Cambria" panose="02040503050406030204" pitchFamily="18" charset="0"/>
                      </a:endParaRPr>
                    </a:p>
                    <a:p>
                      <a:r>
                        <a:rPr lang="en-US" sz="1400" dirty="0">
                          <a:solidFill>
                            <a:schemeClr val="tx1">
                              <a:lumMod val="75000"/>
                              <a:lumOff val="25000"/>
                            </a:schemeClr>
                          </a:solidFill>
                          <a:latin typeface="Cambria" panose="02040503050406030204" pitchFamily="18" charset="0"/>
                        </a:rPr>
                        <a:t>H.3818 signed by Governor July 2017</a:t>
                      </a:r>
                    </a:p>
                  </a:txBody>
                  <a:tcPr anchor="ctr"/>
                </a:tc>
                <a:extLst>
                  <a:ext uri="{0D108BD9-81ED-4DB2-BD59-A6C34878D82A}">
                    <a16:rowId xmlns:a16="http://schemas.microsoft.com/office/drawing/2014/main" val="2229783385"/>
                  </a:ext>
                </a:extLst>
              </a:tr>
              <a:tr h="344307">
                <a:tc>
                  <a:txBody>
                    <a:bodyPr/>
                    <a:lstStyle/>
                    <a:p>
                      <a:r>
                        <a:rPr lang="en-US" sz="1400" b="1" dirty="0">
                          <a:solidFill>
                            <a:schemeClr val="tx1">
                              <a:lumMod val="75000"/>
                              <a:lumOff val="25000"/>
                            </a:schemeClr>
                          </a:solidFill>
                          <a:latin typeface="Cambria" panose="02040503050406030204" pitchFamily="18" charset="0"/>
                        </a:rPr>
                        <a:t>Regulated Sales Begin</a:t>
                      </a:r>
                    </a:p>
                  </a:txBody>
                  <a:tcPr anchor="ctr"/>
                </a:tc>
                <a:tc>
                  <a:txBody>
                    <a:bodyPr/>
                    <a:lstStyle/>
                    <a:p>
                      <a:r>
                        <a:rPr lang="en-US" sz="1400" dirty="0">
                          <a:solidFill>
                            <a:schemeClr val="tx1">
                              <a:lumMod val="75000"/>
                              <a:lumOff val="25000"/>
                            </a:schemeClr>
                          </a:solidFill>
                          <a:latin typeface="Cambria" panose="02040503050406030204" pitchFamily="18" charset="0"/>
                        </a:rPr>
                        <a:t>Marijuana stores: mid-2018 (license applications will begin to be received in April 2018).</a:t>
                      </a:r>
                    </a:p>
                    <a:p>
                      <a:endParaRPr lang="en-US" sz="1400" dirty="0">
                        <a:solidFill>
                          <a:schemeClr val="tx1">
                            <a:lumMod val="75000"/>
                            <a:lumOff val="25000"/>
                          </a:schemeClr>
                        </a:solidFill>
                        <a:latin typeface="Cambria" panose="02040503050406030204" pitchFamily="18" charset="0"/>
                      </a:endParaRPr>
                    </a:p>
                    <a:p>
                      <a:r>
                        <a:rPr lang="en-US" sz="1400" dirty="0">
                          <a:solidFill>
                            <a:schemeClr val="tx1">
                              <a:lumMod val="75000"/>
                              <a:lumOff val="25000"/>
                            </a:schemeClr>
                          </a:solidFill>
                          <a:latin typeface="Cambria" panose="02040503050406030204" pitchFamily="18" charset="0"/>
                        </a:rPr>
                        <a:t>Marijuana social clubs: after June 1, 2019.</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75000"/>
                              <a:lumOff val="25000"/>
                            </a:schemeClr>
                          </a:solidFill>
                          <a:latin typeface="Cambria" panose="02040503050406030204" pitchFamily="18" charset="0"/>
                        </a:rPr>
                        <a:t>July 1, 2018</a:t>
                      </a:r>
                    </a:p>
                  </a:txBody>
                  <a:tcPr anchor="ctr"/>
                </a:tc>
                <a:extLst>
                  <a:ext uri="{0D108BD9-81ED-4DB2-BD59-A6C34878D82A}">
                    <a16:rowId xmlns:a16="http://schemas.microsoft.com/office/drawing/2014/main" val="2187985291"/>
                  </a:ext>
                </a:extLst>
              </a:tr>
              <a:tr h="1219200">
                <a:tc>
                  <a:txBody>
                    <a:bodyPr/>
                    <a:lstStyle/>
                    <a:p>
                      <a:r>
                        <a:rPr lang="en-US" sz="1400" b="1" dirty="0">
                          <a:solidFill>
                            <a:schemeClr val="tx1">
                              <a:lumMod val="75000"/>
                              <a:lumOff val="25000"/>
                            </a:schemeClr>
                          </a:solidFill>
                          <a:latin typeface="Cambria" panose="02040503050406030204" pitchFamily="18" charset="0"/>
                        </a:rPr>
                        <a:t>Tax Rate &amp; Base</a:t>
                      </a:r>
                    </a:p>
                  </a:txBody>
                  <a:tcPr anchor="ctr"/>
                </a:tc>
                <a:tc>
                  <a:txBody>
                    <a:bodyPr/>
                    <a:lstStyle/>
                    <a:p>
                      <a:r>
                        <a:rPr lang="en-US" sz="1400" dirty="0">
                          <a:solidFill>
                            <a:schemeClr val="tx1">
                              <a:lumMod val="75000"/>
                              <a:lumOff val="25000"/>
                            </a:schemeClr>
                          </a:solidFill>
                          <a:latin typeface="Cambria" panose="02040503050406030204" pitchFamily="18" charset="0"/>
                        </a:rPr>
                        <a:t>10% sales tax (ballot initiative)</a:t>
                      </a:r>
                    </a:p>
                    <a:p>
                      <a:endParaRPr lang="en-US" sz="1400" dirty="0">
                        <a:solidFill>
                          <a:schemeClr val="tx1">
                            <a:lumMod val="75000"/>
                            <a:lumOff val="25000"/>
                          </a:schemeClr>
                        </a:solidFill>
                        <a:latin typeface="Cambria" panose="02040503050406030204" pitchFamily="18" charset="0"/>
                      </a:endParaRPr>
                    </a:p>
                    <a:p>
                      <a:r>
                        <a:rPr lang="en-US" sz="1400" dirty="0">
                          <a:solidFill>
                            <a:schemeClr val="tx1">
                              <a:lumMod val="75000"/>
                              <a:lumOff val="25000"/>
                            </a:schemeClr>
                          </a:solidFill>
                          <a:latin typeface="Cambria" panose="02040503050406030204" pitchFamily="18" charset="0"/>
                        </a:rPr>
                        <a:t>20% sales tax (proposed legislation)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75000"/>
                              <a:lumOff val="25000"/>
                            </a:schemeClr>
                          </a:solidFill>
                          <a:latin typeface="Cambria" panose="02040503050406030204" pitchFamily="18" charset="0"/>
                        </a:rPr>
                        <a:t>10.75% excise tax on retail sales</a:t>
                      </a:r>
                    </a:p>
                    <a:p>
                      <a:endParaRPr lang="en-US" sz="1400" dirty="0">
                        <a:solidFill>
                          <a:schemeClr val="tx1">
                            <a:lumMod val="75000"/>
                            <a:lumOff val="25000"/>
                          </a:schemeClr>
                        </a:solidFill>
                        <a:latin typeface="Cambria" panose="02040503050406030204" pitchFamily="18" charset="0"/>
                      </a:endParaRPr>
                    </a:p>
                    <a:p>
                      <a:r>
                        <a:rPr lang="en-US" sz="1400" dirty="0">
                          <a:solidFill>
                            <a:schemeClr val="tx1">
                              <a:lumMod val="75000"/>
                              <a:lumOff val="25000"/>
                            </a:schemeClr>
                          </a:solidFill>
                          <a:latin typeface="Cambria" panose="02040503050406030204" pitchFamily="18" charset="0"/>
                        </a:rPr>
                        <a:t>State sales tax: 6.25%</a:t>
                      </a:r>
                    </a:p>
                    <a:p>
                      <a:endParaRPr lang="en-US" sz="1400" dirty="0">
                        <a:solidFill>
                          <a:schemeClr val="tx1">
                            <a:lumMod val="75000"/>
                            <a:lumOff val="25000"/>
                          </a:schemeClr>
                        </a:solidFill>
                        <a:latin typeface="Cambria" panose="02040503050406030204" pitchFamily="18" charset="0"/>
                      </a:endParaRPr>
                    </a:p>
                    <a:p>
                      <a:r>
                        <a:rPr lang="en-US" sz="1400" dirty="0">
                          <a:solidFill>
                            <a:schemeClr val="tx1">
                              <a:lumMod val="75000"/>
                              <a:lumOff val="25000"/>
                            </a:schemeClr>
                          </a:solidFill>
                          <a:latin typeface="Cambria" panose="02040503050406030204" pitchFamily="18" charset="0"/>
                        </a:rPr>
                        <a:t>Local option municipality tax: 3%</a:t>
                      </a:r>
                    </a:p>
                  </a:txBody>
                  <a:tcPr anchor="ctr"/>
                </a:tc>
                <a:extLst>
                  <a:ext uri="{0D108BD9-81ED-4DB2-BD59-A6C34878D82A}">
                    <a16:rowId xmlns:a16="http://schemas.microsoft.com/office/drawing/2014/main" val="56643150"/>
                  </a:ext>
                </a:extLst>
              </a:tr>
              <a:tr h="883603">
                <a:tc>
                  <a:txBody>
                    <a:bodyPr/>
                    <a:lstStyle/>
                    <a:p>
                      <a:r>
                        <a:rPr lang="en-US" sz="1400" b="1" dirty="0">
                          <a:solidFill>
                            <a:schemeClr val="tx1">
                              <a:lumMod val="75000"/>
                              <a:lumOff val="25000"/>
                            </a:schemeClr>
                          </a:solidFill>
                          <a:latin typeface="Cambria" panose="02040503050406030204" pitchFamily="18" charset="0"/>
                        </a:rPr>
                        <a:t>Projected Annual Tax Revenues</a:t>
                      </a:r>
                    </a:p>
                  </a:txBody>
                  <a:tcPr anchor="ctr"/>
                </a:tc>
                <a:tc>
                  <a:txBody>
                    <a:bodyPr/>
                    <a:lstStyle/>
                    <a:p>
                      <a:r>
                        <a:rPr lang="en-US" sz="1400" dirty="0">
                          <a:solidFill>
                            <a:schemeClr val="tx1">
                              <a:lumMod val="75000"/>
                              <a:lumOff val="25000"/>
                            </a:schemeClr>
                          </a:solidFill>
                          <a:latin typeface="Cambria" panose="02040503050406030204" pitchFamily="18" charset="0"/>
                        </a:rPr>
                        <a:t>Up to $20 million (at 20% tax rate)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75000"/>
                              <a:lumOff val="25000"/>
                            </a:schemeClr>
                          </a:solidFill>
                          <a:latin typeface="Cambria" panose="02040503050406030204" pitchFamily="18" charset="0"/>
                        </a:rPr>
                        <a:t>Unknown.  Estimated $100 million.</a:t>
                      </a:r>
                    </a:p>
                  </a:txBody>
                  <a:tcPr anchor="ctr"/>
                </a:tc>
                <a:extLst>
                  <a:ext uri="{0D108BD9-81ED-4DB2-BD59-A6C34878D82A}">
                    <a16:rowId xmlns:a16="http://schemas.microsoft.com/office/drawing/2014/main" val="3373911799"/>
                  </a:ext>
                </a:extLst>
              </a:tr>
            </a:tbl>
          </a:graphicData>
        </a:graphic>
      </p:graphicFrame>
    </p:spTree>
    <p:extLst>
      <p:ext uri="{BB962C8B-B14F-4D97-AF65-F5344CB8AC3E}">
        <p14:creationId xmlns:p14="http://schemas.microsoft.com/office/powerpoint/2010/main" val="105278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pPr lvl="0"/>
            <a:r>
              <a:rPr lang="en-US" b="1" dirty="0">
                <a:solidFill>
                  <a:schemeClr val="tx1">
                    <a:lumMod val="75000"/>
                    <a:lumOff val="25000"/>
                  </a:schemeClr>
                </a:solidFill>
                <a:latin typeface="Cambria (Headings)"/>
              </a:rPr>
              <a:t>Commission Timeline</a:t>
            </a:r>
          </a:p>
        </p:txBody>
      </p:sp>
      <p:sp>
        <p:nvSpPr>
          <p:cNvPr id="3" name="Content Placeholder 2"/>
          <p:cNvSpPr>
            <a:spLocks noGrp="1"/>
          </p:cNvSpPr>
          <p:nvPr>
            <p:ph idx="1"/>
          </p:nvPr>
        </p:nvSpPr>
        <p:spPr>
          <a:xfrm>
            <a:off x="457200" y="1547553"/>
            <a:ext cx="8229600" cy="4853247"/>
          </a:xfrm>
        </p:spPr>
        <p:txBody>
          <a:bodyPr>
            <a:normAutofit fontScale="85000" lnSpcReduction="10000"/>
          </a:bodyPr>
          <a:lstStyle/>
          <a:p>
            <a:r>
              <a:rPr lang="en-US" sz="2600" b="1" dirty="0">
                <a:solidFill>
                  <a:schemeClr val="tx1">
                    <a:lumMod val="75000"/>
                    <a:lumOff val="25000"/>
                  </a:schemeClr>
                </a:solidFill>
                <a:latin typeface="Cambria" panose="02040503050406030204" pitchFamily="18" charset="0"/>
              </a:rPr>
              <a:t>September 7, 2017</a:t>
            </a:r>
          </a:p>
          <a:p>
            <a:pPr lvl="1"/>
            <a:r>
              <a:rPr lang="en-US" sz="2400" dirty="0">
                <a:solidFill>
                  <a:schemeClr val="tx1">
                    <a:lumMod val="75000"/>
                    <a:lumOff val="25000"/>
                  </a:schemeClr>
                </a:solidFill>
                <a:latin typeface="Cambria" panose="02040503050406030204" pitchFamily="18" charset="0"/>
              </a:rPr>
              <a:t>Governor Scott signed Executive Order No. 15-17,  </a:t>
            </a:r>
            <a:r>
              <a:rPr lang="en-US" sz="2400" i="1" dirty="0">
                <a:solidFill>
                  <a:schemeClr val="tx1">
                    <a:lumMod val="75000"/>
                    <a:lumOff val="25000"/>
                  </a:schemeClr>
                </a:solidFill>
                <a:latin typeface="Cambria" panose="02040503050406030204" pitchFamily="18" charset="0"/>
              </a:rPr>
              <a:t>An Executive Order creating the Governor’s Marijuana Advisory Commission</a:t>
            </a:r>
            <a:r>
              <a:rPr lang="en-US" sz="2400" dirty="0">
                <a:solidFill>
                  <a:schemeClr val="tx1">
                    <a:lumMod val="75000"/>
                    <a:lumOff val="25000"/>
                  </a:schemeClr>
                </a:solidFill>
                <a:latin typeface="Cambria" panose="02040503050406030204" pitchFamily="18" charset="0"/>
              </a:rPr>
              <a:t>.</a:t>
            </a:r>
          </a:p>
          <a:p>
            <a:r>
              <a:rPr lang="en-US" sz="2600" b="1" dirty="0">
                <a:solidFill>
                  <a:schemeClr val="tx1">
                    <a:lumMod val="75000"/>
                    <a:lumOff val="25000"/>
                  </a:schemeClr>
                </a:solidFill>
                <a:latin typeface="Cambria" panose="02040503050406030204" pitchFamily="18" charset="0"/>
              </a:rPr>
              <a:t>September 28, 2017</a:t>
            </a:r>
          </a:p>
          <a:p>
            <a:pPr lvl="1"/>
            <a:r>
              <a:rPr lang="en-US" sz="2400" dirty="0">
                <a:solidFill>
                  <a:schemeClr val="tx1">
                    <a:lumMod val="75000"/>
                    <a:lumOff val="25000"/>
                  </a:schemeClr>
                </a:solidFill>
                <a:latin typeface="Cambria" panose="02040503050406030204" pitchFamily="18" charset="0"/>
              </a:rPr>
              <a:t>First full Commission and Subcommittee meetings held.</a:t>
            </a:r>
          </a:p>
          <a:p>
            <a:r>
              <a:rPr lang="en-US" sz="2600" b="1" dirty="0">
                <a:solidFill>
                  <a:schemeClr val="tx1">
                    <a:lumMod val="75000"/>
                    <a:lumOff val="25000"/>
                  </a:schemeClr>
                </a:solidFill>
                <a:latin typeface="Cambria" panose="02040503050406030204" pitchFamily="18" charset="0"/>
              </a:rPr>
              <a:t>January 15, 2018</a:t>
            </a:r>
          </a:p>
          <a:p>
            <a:pPr lvl="1"/>
            <a:r>
              <a:rPr lang="en-US" sz="2400" dirty="0">
                <a:solidFill>
                  <a:schemeClr val="tx1">
                    <a:lumMod val="75000"/>
                    <a:lumOff val="25000"/>
                  </a:schemeClr>
                </a:solidFill>
                <a:latin typeface="Cambria" panose="02040503050406030204" pitchFamily="18" charset="0"/>
              </a:rPr>
              <a:t>Deadline to report recommendations to Governor.</a:t>
            </a:r>
          </a:p>
          <a:p>
            <a:r>
              <a:rPr lang="en-US" sz="2600" b="1" dirty="0">
                <a:solidFill>
                  <a:schemeClr val="tx1">
                    <a:lumMod val="75000"/>
                    <a:lumOff val="25000"/>
                  </a:schemeClr>
                </a:solidFill>
                <a:latin typeface="Cambria" panose="02040503050406030204" pitchFamily="18" charset="0"/>
              </a:rPr>
              <a:t>April 1, July 1, and October 1, 2018</a:t>
            </a:r>
          </a:p>
          <a:p>
            <a:pPr lvl="1"/>
            <a:r>
              <a:rPr lang="en-US" sz="2400" dirty="0">
                <a:solidFill>
                  <a:schemeClr val="tx1">
                    <a:lumMod val="75000"/>
                    <a:lumOff val="25000"/>
                  </a:schemeClr>
                </a:solidFill>
                <a:latin typeface="Cambria" panose="02040503050406030204" pitchFamily="18" charset="0"/>
              </a:rPr>
              <a:t>Deadline for ongoing progress reports to Governor.</a:t>
            </a:r>
          </a:p>
          <a:p>
            <a:r>
              <a:rPr lang="en-US" sz="2600" b="1" dirty="0">
                <a:solidFill>
                  <a:schemeClr val="tx1">
                    <a:lumMod val="75000"/>
                    <a:lumOff val="25000"/>
                  </a:schemeClr>
                </a:solidFill>
                <a:latin typeface="Cambria" panose="02040503050406030204" pitchFamily="18" charset="0"/>
              </a:rPr>
              <a:t>December 15, 2018</a:t>
            </a:r>
          </a:p>
          <a:p>
            <a:pPr lvl="1"/>
            <a:r>
              <a:rPr lang="en-US" sz="2400" dirty="0">
                <a:solidFill>
                  <a:schemeClr val="tx1">
                    <a:lumMod val="75000"/>
                    <a:lumOff val="25000"/>
                  </a:schemeClr>
                </a:solidFill>
                <a:latin typeface="Cambria" panose="02040503050406030204" pitchFamily="18" charset="0"/>
              </a:rPr>
              <a:t>Deadline to provide recommendations to Governor on implementing and operating a comprehensive regulatory and revenue system for an adult marijuana market, and accompanying legislation if deemed necessary.</a:t>
            </a:r>
          </a:p>
        </p:txBody>
      </p:sp>
    </p:spTree>
    <p:extLst>
      <p:ext uri="{BB962C8B-B14F-4D97-AF65-F5344CB8AC3E}">
        <p14:creationId xmlns:p14="http://schemas.microsoft.com/office/powerpoint/2010/main" val="253281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down)">
                                      <p:cBhvr>
                                        <p:cTn id="39" dur="500"/>
                                        <p:tgtEl>
                                          <p:spTgt spid="3">
                                            <p:txEl>
                                              <p:pRg st="8" end="8"/>
                                            </p:txEl>
                                          </p:spTgt>
                                        </p:tgtEl>
                                      </p:cBhvr>
                                    </p:animEffect>
                                  </p:childTnLst>
                                </p:cTn>
                              </p:par>
                              <p:par>
                                <p:cTn id="40" presetID="22" presetClass="entr" presetSubtype="4"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down)">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pPr lvl="0"/>
            <a:r>
              <a:rPr lang="en-US" b="1" dirty="0">
                <a:solidFill>
                  <a:schemeClr val="tx1">
                    <a:lumMod val="75000"/>
                    <a:lumOff val="25000"/>
                  </a:schemeClr>
                </a:solidFill>
                <a:latin typeface="Cambria (Headings)"/>
              </a:rPr>
              <a:t>Subcommittee Mission</a:t>
            </a:r>
          </a:p>
        </p:txBody>
      </p:sp>
      <p:sp>
        <p:nvSpPr>
          <p:cNvPr id="3" name="Content Placeholder 2"/>
          <p:cNvSpPr>
            <a:spLocks noGrp="1"/>
          </p:cNvSpPr>
          <p:nvPr>
            <p:ph idx="1"/>
          </p:nvPr>
        </p:nvSpPr>
        <p:spPr>
          <a:xfrm>
            <a:off x="457200" y="1547553"/>
            <a:ext cx="8229600" cy="5081847"/>
          </a:xfrm>
        </p:spPr>
        <p:txBody>
          <a:bodyPr>
            <a:normAutofit fontScale="77500" lnSpcReduction="20000"/>
          </a:bodyPr>
          <a:lstStyle/>
          <a:p>
            <a:r>
              <a:rPr lang="en-US" b="1" dirty="0">
                <a:solidFill>
                  <a:schemeClr val="tx1">
                    <a:lumMod val="75000"/>
                    <a:lumOff val="25000"/>
                  </a:schemeClr>
                </a:solidFill>
                <a:latin typeface="Cambria" panose="02040503050406030204" pitchFamily="18" charset="0"/>
              </a:rPr>
              <a:t>Taxation and Regulation.  </a:t>
            </a:r>
            <a:endParaRPr lang="en-US" dirty="0">
              <a:solidFill>
                <a:schemeClr val="tx1">
                  <a:lumMod val="75000"/>
                  <a:lumOff val="25000"/>
                </a:schemeClr>
              </a:solidFill>
              <a:latin typeface="Cambria" panose="02040503050406030204" pitchFamily="18" charset="0"/>
            </a:endParaRPr>
          </a:p>
          <a:p>
            <a:pPr lvl="1"/>
            <a:r>
              <a:rPr lang="en-US" dirty="0">
                <a:solidFill>
                  <a:schemeClr val="tx1">
                    <a:lumMod val="75000"/>
                    <a:lumOff val="25000"/>
                  </a:schemeClr>
                </a:solidFill>
                <a:latin typeface="Cambria" panose="02040503050406030204" pitchFamily="18" charset="0"/>
              </a:rPr>
              <a:t>Examine and present findings regarding sale and taxation of marijuana for recreational use.</a:t>
            </a:r>
          </a:p>
          <a:p>
            <a:pPr lvl="1"/>
            <a:r>
              <a:rPr lang="en-US" dirty="0">
                <a:solidFill>
                  <a:schemeClr val="tx1">
                    <a:lumMod val="75000"/>
                    <a:lumOff val="25000"/>
                  </a:schemeClr>
                </a:solidFill>
                <a:latin typeface="Cambria" panose="02040503050406030204" pitchFamily="18" charset="0"/>
              </a:rPr>
              <a:t>Assess structures for doing so which address areas such as:</a:t>
            </a:r>
          </a:p>
          <a:p>
            <a:pPr lvl="2"/>
            <a:r>
              <a:rPr lang="en-US" dirty="0">
                <a:solidFill>
                  <a:schemeClr val="tx1">
                    <a:lumMod val="75000"/>
                    <a:lumOff val="25000"/>
                  </a:schemeClr>
                </a:solidFill>
                <a:latin typeface="Cambria" panose="02040503050406030204" pitchFamily="18" charset="0"/>
              </a:rPr>
              <a:t>banking, </a:t>
            </a:r>
          </a:p>
          <a:p>
            <a:pPr lvl="2"/>
            <a:r>
              <a:rPr lang="en-US" dirty="0">
                <a:solidFill>
                  <a:schemeClr val="tx1">
                    <a:lumMod val="75000"/>
                    <a:lumOff val="25000"/>
                  </a:schemeClr>
                </a:solidFill>
                <a:latin typeface="Cambria" panose="02040503050406030204" pitchFamily="18" charset="0"/>
              </a:rPr>
              <a:t>landlord and tenant relationships, </a:t>
            </a:r>
          </a:p>
          <a:p>
            <a:pPr lvl="2"/>
            <a:r>
              <a:rPr lang="en-US" dirty="0">
                <a:solidFill>
                  <a:schemeClr val="tx1">
                    <a:lumMod val="75000"/>
                    <a:lumOff val="25000"/>
                  </a:schemeClr>
                </a:solidFill>
                <a:latin typeface="Cambria" panose="02040503050406030204" pitchFamily="18" charset="0"/>
              </a:rPr>
              <a:t>local zoning, </a:t>
            </a:r>
          </a:p>
          <a:p>
            <a:pPr lvl="2"/>
            <a:r>
              <a:rPr lang="en-US" dirty="0">
                <a:solidFill>
                  <a:schemeClr val="tx1">
                    <a:lumMod val="75000"/>
                    <a:lumOff val="25000"/>
                  </a:schemeClr>
                </a:solidFill>
                <a:latin typeface="Cambria" panose="02040503050406030204" pitchFamily="18" charset="0"/>
              </a:rPr>
              <a:t>insurance, </a:t>
            </a:r>
          </a:p>
          <a:p>
            <a:pPr lvl="2"/>
            <a:r>
              <a:rPr lang="en-US" dirty="0">
                <a:solidFill>
                  <a:schemeClr val="tx1">
                    <a:lumMod val="75000"/>
                    <a:lumOff val="25000"/>
                  </a:schemeClr>
                </a:solidFill>
                <a:latin typeface="Cambria" panose="02040503050406030204" pitchFamily="18" charset="0"/>
              </a:rPr>
              <a:t>host liability, </a:t>
            </a:r>
          </a:p>
          <a:p>
            <a:pPr lvl="2"/>
            <a:r>
              <a:rPr lang="en-US" dirty="0">
                <a:solidFill>
                  <a:schemeClr val="tx1">
                    <a:lumMod val="75000"/>
                    <a:lumOff val="25000"/>
                  </a:schemeClr>
                </a:solidFill>
                <a:latin typeface="Cambria" panose="02040503050406030204" pitchFamily="18" charset="0"/>
              </a:rPr>
              <a:t>economic sustainability, and </a:t>
            </a:r>
          </a:p>
          <a:p>
            <a:pPr lvl="2"/>
            <a:r>
              <a:rPr lang="en-US" dirty="0">
                <a:solidFill>
                  <a:schemeClr val="tx1">
                    <a:lumMod val="75000"/>
                    <a:lumOff val="25000"/>
                  </a:schemeClr>
                </a:solidFill>
                <a:latin typeface="Cambria" panose="02040503050406030204" pitchFamily="18" charset="0"/>
              </a:rPr>
              <a:t>reduction of the illegal marijuana market.  </a:t>
            </a:r>
          </a:p>
          <a:p>
            <a:pPr lvl="1"/>
            <a:r>
              <a:rPr lang="en-US" dirty="0">
                <a:solidFill>
                  <a:schemeClr val="tx1">
                    <a:lumMod val="75000"/>
                    <a:lumOff val="25000"/>
                  </a:schemeClr>
                </a:solidFill>
                <a:latin typeface="Cambria" panose="02040503050406030204" pitchFamily="18" charset="0"/>
              </a:rPr>
              <a:t>Assist Roadway Safety and Education and Prevention Subcommittees on:</a:t>
            </a:r>
          </a:p>
          <a:p>
            <a:pPr lvl="2"/>
            <a:r>
              <a:rPr lang="en-US" dirty="0">
                <a:solidFill>
                  <a:schemeClr val="tx1">
                    <a:lumMod val="75000"/>
                    <a:lumOff val="25000"/>
                  </a:schemeClr>
                </a:solidFill>
                <a:latin typeface="Cambria" panose="02040503050406030204" pitchFamily="18" charset="0"/>
              </a:rPr>
              <a:t>identifying funding strategies and options for recommended resources and programming based on: </a:t>
            </a:r>
          </a:p>
          <a:p>
            <a:pPr lvl="3"/>
            <a:r>
              <a:rPr lang="en-US" dirty="0">
                <a:solidFill>
                  <a:schemeClr val="tx1">
                    <a:lumMod val="75000"/>
                    <a:lumOff val="25000"/>
                  </a:schemeClr>
                </a:solidFill>
                <a:latin typeface="Cambria" panose="02040503050406030204" pitchFamily="18" charset="0"/>
              </a:rPr>
              <a:t>a taxed and regulated marijuana market, and </a:t>
            </a:r>
          </a:p>
          <a:p>
            <a:pPr lvl="3"/>
            <a:r>
              <a:rPr lang="en-US" dirty="0">
                <a:solidFill>
                  <a:schemeClr val="tx1">
                    <a:lumMod val="75000"/>
                    <a:lumOff val="25000"/>
                  </a:schemeClr>
                </a:solidFill>
                <a:latin typeface="Cambria" panose="02040503050406030204" pitchFamily="18" charset="0"/>
              </a:rPr>
              <a:t>other sources. </a:t>
            </a:r>
          </a:p>
        </p:txBody>
      </p:sp>
    </p:spTree>
    <p:extLst>
      <p:ext uri="{BB962C8B-B14F-4D97-AF65-F5344CB8AC3E}">
        <p14:creationId xmlns:p14="http://schemas.microsoft.com/office/powerpoint/2010/main" val="176245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pPr lvl="0"/>
            <a:r>
              <a:rPr lang="en-US" b="1" dirty="0">
                <a:solidFill>
                  <a:schemeClr val="tx1">
                    <a:lumMod val="75000"/>
                    <a:lumOff val="25000"/>
                  </a:schemeClr>
                </a:solidFill>
                <a:latin typeface="Cambria (Headings)"/>
              </a:rPr>
              <a:t>Subcommittee Membership</a:t>
            </a:r>
          </a:p>
        </p:txBody>
      </p:sp>
      <p:sp>
        <p:nvSpPr>
          <p:cNvPr id="3" name="Content Placeholder 2"/>
          <p:cNvSpPr>
            <a:spLocks noGrp="1"/>
          </p:cNvSpPr>
          <p:nvPr>
            <p:ph idx="1"/>
          </p:nvPr>
        </p:nvSpPr>
        <p:spPr>
          <a:xfrm>
            <a:off x="457200" y="1547553"/>
            <a:ext cx="8229600" cy="5081847"/>
          </a:xfrm>
        </p:spPr>
        <p:txBody>
          <a:bodyPr>
            <a:normAutofit fontScale="47500" lnSpcReduction="20000"/>
          </a:bodyPr>
          <a:lstStyle/>
          <a:p>
            <a:endParaRPr lang="en-US" dirty="0">
              <a:solidFill>
                <a:schemeClr val="tx1">
                  <a:lumMod val="75000"/>
                  <a:lumOff val="25000"/>
                </a:schemeClr>
              </a:solidFill>
              <a:latin typeface="Cambria" panose="02040503050406030204" pitchFamily="18" charset="0"/>
            </a:endParaRPr>
          </a:p>
          <a:p>
            <a:r>
              <a:rPr lang="en-US" sz="5100" dirty="0">
                <a:solidFill>
                  <a:schemeClr val="tx1">
                    <a:lumMod val="75000"/>
                    <a:lumOff val="25000"/>
                  </a:schemeClr>
                </a:solidFill>
                <a:latin typeface="Cambria" panose="02040503050406030204" pitchFamily="18" charset="0"/>
              </a:rPr>
              <a:t>Chair: Commissioner of Department of Taxes</a:t>
            </a:r>
          </a:p>
          <a:p>
            <a:r>
              <a:rPr lang="en-US" sz="5100" dirty="0">
                <a:solidFill>
                  <a:schemeClr val="tx1">
                    <a:lumMod val="75000"/>
                    <a:lumOff val="25000"/>
                  </a:schemeClr>
                </a:solidFill>
                <a:latin typeface="Cambria" panose="02040503050406030204" pitchFamily="18" charset="0"/>
              </a:rPr>
              <a:t>Other members:</a:t>
            </a:r>
          </a:p>
          <a:p>
            <a:pPr lvl="1"/>
            <a:r>
              <a:rPr lang="en-US" sz="4200" dirty="0">
                <a:solidFill>
                  <a:schemeClr val="tx1">
                    <a:lumMod val="75000"/>
                    <a:lumOff val="25000"/>
                  </a:schemeClr>
                </a:solidFill>
                <a:latin typeface="Cambria" panose="02040503050406030204" pitchFamily="18" charset="0"/>
              </a:rPr>
              <a:t>Secretary of Agency of Commerce and Community Development or designee,</a:t>
            </a:r>
          </a:p>
          <a:p>
            <a:pPr lvl="1"/>
            <a:r>
              <a:rPr lang="en-US" sz="4200" dirty="0">
                <a:solidFill>
                  <a:schemeClr val="tx1">
                    <a:lumMod val="75000"/>
                    <a:lumOff val="25000"/>
                  </a:schemeClr>
                </a:solidFill>
                <a:latin typeface="Cambria" panose="02040503050406030204" pitchFamily="18" charset="0"/>
              </a:rPr>
              <a:t>Commissioner of Department of Financial Regulation or designee, </a:t>
            </a:r>
          </a:p>
          <a:p>
            <a:pPr lvl="1"/>
            <a:r>
              <a:rPr lang="en-US" sz="4200" dirty="0">
                <a:solidFill>
                  <a:schemeClr val="tx1">
                    <a:lumMod val="75000"/>
                    <a:lumOff val="25000"/>
                  </a:schemeClr>
                </a:solidFill>
                <a:latin typeface="Cambria" panose="02040503050406030204" pitchFamily="18" charset="0"/>
              </a:rPr>
              <a:t>Chair of Liquor Control Board, </a:t>
            </a:r>
          </a:p>
          <a:p>
            <a:pPr lvl="1"/>
            <a:r>
              <a:rPr lang="en-US" sz="4200" dirty="0">
                <a:solidFill>
                  <a:schemeClr val="tx1">
                    <a:lumMod val="75000"/>
                    <a:lumOff val="25000"/>
                  </a:schemeClr>
                </a:solidFill>
                <a:latin typeface="Cambria" panose="02040503050406030204" pitchFamily="18" charset="0"/>
              </a:rPr>
              <a:t>1 member designated by Vermont Bankers Association, </a:t>
            </a:r>
          </a:p>
          <a:p>
            <a:pPr lvl="1"/>
            <a:r>
              <a:rPr lang="en-US" sz="4200" dirty="0">
                <a:solidFill>
                  <a:schemeClr val="tx1">
                    <a:lumMod val="75000"/>
                    <a:lumOff val="25000"/>
                  </a:schemeClr>
                </a:solidFill>
                <a:latin typeface="Cambria" panose="02040503050406030204" pitchFamily="18" charset="0"/>
              </a:rPr>
              <a:t>1 member designated by Association of Vermont Credit Unions, </a:t>
            </a:r>
          </a:p>
          <a:p>
            <a:pPr lvl="1"/>
            <a:r>
              <a:rPr lang="en-US" sz="4200" dirty="0">
                <a:solidFill>
                  <a:schemeClr val="tx1">
                    <a:lumMod val="75000"/>
                    <a:lumOff val="25000"/>
                  </a:schemeClr>
                </a:solidFill>
                <a:latin typeface="Cambria" panose="02040503050406030204" pitchFamily="18" charset="0"/>
              </a:rPr>
              <a:t>1 member designated by Vermont League of Cities and Towns, </a:t>
            </a:r>
          </a:p>
          <a:p>
            <a:pPr lvl="1"/>
            <a:r>
              <a:rPr lang="en-US" sz="4200" dirty="0">
                <a:solidFill>
                  <a:schemeClr val="tx1">
                    <a:lumMod val="75000"/>
                    <a:lumOff val="25000"/>
                  </a:schemeClr>
                </a:solidFill>
                <a:latin typeface="Cambria" panose="02040503050406030204" pitchFamily="18" charset="0"/>
              </a:rPr>
              <a:t>1 representative of business community, and </a:t>
            </a:r>
          </a:p>
          <a:p>
            <a:pPr lvl="1"/>
            <a:r>
              <a:rPr lang="en-US" sz="4200" dirty="0">
                <a:solidFill>
                  <a:schemeClr val="tx1">
                    <a:lumMod val="75000"/>
                    <a:lumOff val="25000"/>
                  </a:schemeClr>
                </a:solidFill>
                <a:latin typeface="Cambria" panose="02040503050406030204" pitchFamily="18" charset="0"/>
              </a:rPr>
              <a:t>1 member with expertise in national tax and regulatory systems designated by the Vermont Coalition to Regulate Marijuana.</a:t>
            </a:r>
          </a:p>
        </p:txBody>
      </p:sp>
    </p:spTree>
    <p:extLst>
      <p:ext uri="{BB962C8B-B14F-4D97-AF65-F5344CB8AC3E}">
        <p14:creationId xmlns:p14="http://schemas.microsoft.com/office/powerpoint/2010/main" val="26195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05200"/>
            <a:ext cx="7772400" cy="828675"/>
          </a:xfrm>
        </p:spPr>
        <p:txBody>
          <a:bodyPr>
            <a:noAutofit/>
          </a:bodyPr>
          <a:lstStyle/>
          <a:p>
            <a:pPr>
              <a:spcAft>
                <a:spcPts val="1200"/>
              </a:spcAft>
            </a:pPr>
            <a:r>
              <a:rPr lang="en-US" sz="4400" dirty="0">
                <a:solidFill>
                  <a:schemeClr val="tx1">
                    <a:lumMod val="75000"/>
                    <a:lumOff val="25000"/>
                  </a:schemeClr>
                </a:solidFill>
                <a:latin typeface="Cambria (Headings)"/>
              </a:rPr>
              <a:t>Federal law &amp; Marijuana</a:t>
            </a:r>
          </a:p>
        </p:txBody>
      </p:sp>
      <p:cxnSp>
        <p:nvCxnSpPr>
          <p:cNvPr id="6" name="Straight Connector 5"/>
          <p:cNvCxnSpPr/>
          <p:nvPr/>
        </p:nvCxnSpPr>
        <p:spPr>
          <a:xfrm>
            <a:off x="685800" y="4876800"/>
            <a:ext cx="784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49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pPr lvl="0"/>
            <a:r>
              <a:rPr lang="en-US" b="1" dirty="0">
                <a:solidFill>
                  <a:schemeClr val="tx1">
                    <a:lumMod val="75000"/>
                    <a:lumOff val="25000"/>
                  </a:schemeClr>
                </a:solidFill>
                <a:latin typeface="Cambria (Headings)"/>
              </a:rPr>
              <a:t>History of Federal Regulation</a:t>
            </a:r>
          </a:p>
        </p:txBody>
      </p:sp>
      <p:sp>
        <p:nvSpPr>
          <p:cNvPr id="3" name="Content Placeholder 2"/>
          <p:cNvSpPr>
            <a:spLocks noGrp="1"/>
          </p:cNvSpPr>
          <p:nvPr>
            <p:ph idx="1"/>
          </p:nvPr>
        </p:nvSpPr>
        <p:spPr>
          <a:xfrm>
            <a:off x="457200" y="1447800"/>
            <a:ext cx="8229600" cy="5181599"/>
          </a:xfrm>
        </p:spPr>
        <p:txBody>
          <a:bodyPr>
            <a:normAutofit lnSpcReduction="10000"/>
          </a:bodyPr>
          <a:lstStyle/>
          <a:p>
            <a:pPr marL="0" indent="0">
              <a:buNone/>
            </a:pPr>
            <a:r>
              <a:rPr lang="en-US" sz="3000" dirty="0">
                <a:solidFill>
                  <a:schemeClr val="tx1">
                    <a:lumMod val="75000"/>
                    <a:lumOff val="25000"/>
                  </a:schemeClr>
                </a:solidFill>
                <a:latin typeface="Cambria" panose="02040503050406030204" pitchFamily="18" charset="0"/>
              </a:rPr>
              <a:t>1906 Pure Food and Drug Act </a:t>
            </a:r>
          </a:p>
          <a:p>
            <a:pPr marL="0" indent="0">
              <a:buNone/>
            </a:pPr>
            <a:r>
              <a:rPr lang="en-US" sz="3000" dirty="0">
                <a:solidFill>
                  <a:schemeClr val="tx1">
                    <a:lumMod val="75000"/>
                    <a:lumOff val="25000"/>
                  </a:schemeClr>
                </a:solidFill>
                <a:latin typeface="Cambria" panose="02040503050406030204" pitchFamily="18" charset="0"/>
              </a:rPr>
              <a:t>1915 Harrison Narcotics Tax Act</a:t>
            </a:r>
          </a:p>
          <a:p>
            <a:pPr marL="0" indent="0">
              <a:buNone/>
            </a:pPr>
            <a:r>
              <a:rPr lang="en-US" sz="3000" dirty="0">
                <a:solidFill>
                  <a:schemeClr val="tx1">
                    <a:lumMod val="75000"/>
                    <a:lumOff val="25000"/>
                  </a:schemeClr>
                </a:solidFill>
                <a:latin typeface="Cambria" panose="02040503050406030204" pitchFamily="18" charset="0"/>
              </a:rPr>
              <a:t>1919-1933 Prohibition</a:t>
            </a:r>
          </a:p>
          <a:p>
            <a:r>
              <a:rPr lang="en-US" sz="2000" dirty="0">
                <a:solidFill>
                  <a:schemeClr val="tx1">
                    <a:lumMod val="75000"/>
                    <a:lumOff val="25000"/>
                  </a:schemeClr>
                </a:solidFill>
                <a:latin typeface="Cambria" panose="02040503050406030204" pitchFamily="18" charset="0"/>
              </a:rPr>
              <a:t>18th Amendment, Volstead Act, 21st Amendment</a:t>
            </a:r>
          </a:p>
          <a:p>
            <a:pPr marL="0" indent="0">
              <a:buNone/>
            </a:pPr>
            <a:r>
              <a:rPr lang="en-US" sz="3000" dirty="0">
                <a:solidFill>
                  <a:schemeClr val="tx1">
                    <a:lumMod val="75000"/>
                    <a:lumOff val="25000"/>
                  </a:schemeClr>
                </a:solidFill>
                <a:latin typeface="Cambria" panose="02040503050406030204" pitchFamily="18" charset="0"/>
              </a:rPr>
              <a:t>1934 Uniform Narcotic Drug Act </a:t>
            </a:r>
          </a:p>
          <a:p>
            <a:r>
              <a:rPr lang="en-US" sz="2000" dirty="0">
                <a:solidFill>
                  <a:schemeClr val="tx1">
                    <a:lumMod val="75000"/>
                    <a:lumOff val="25000"/>
                  </a:schemeClr>
                </a:solidFill>
                <a:latin typeface="Cambria" panose="02040503050406030204" pitchFamily="18" charset="0"/>
              </a:rPr>
              <a:t>Uniform Law Commission model law for states </a:t>
            </a:r>
          </a:p>
          <a:p>
            <a:pPr marL="0" indent="0">
              <a:buNone/>
            </a:pPr>
            <a:r>
              <a:rPr lang="en-US" sz="3000" dirty="0">
                <a:solidFill>
                  <a:schemeClr val="tx1">
                    <a:lumMod val="75000"/>
                    <a:lumOff val="25000"/>
                  </a:schemeClr>
                </a:solidFill>
                <a:latin typeface="Cambria" panose="02040503050406030204" pitchFamily="18" charset="0"/>
              </a:rPr>
              <a:t>1937 Marihuana Tax Act</a:t>
            </a:r>
          </a:p>
          <a:p>
            <a:pPr marL="0" indent="0">
              <a:buNone/>
            </a:pPr>
            <a:r>
              <a:rPr lang="en-US" sz="3000" dirty="0">
                <a:solidFill>
                  <a:schemeClr val="tx1">
                    <a:lumMod val="75000"/>
                    <a:lumOff val="25000"/>
                  </a:schemeClr>
                </a:solidFill>
                <a:latin typeface="Cambria" panose="02040503050406030204" pitchFamily="18" charset="0"/>
              </a:rPr>
              <a:t>1951 The Boggs Act; 1956 Narcotics Control Act</a:t>
            </a:r>
          </a:p>
          <a:p>
            <a:pPr marL="0" indent="0">
              <a:buNone/>
            </a:pPr>
            <a:r>
              <a:rPr lang="en-US" sz="3000" dirty="0">
                <a:solidFill>
                  <a:schemeClr val="tx1">
                    <a:lumMod val="75000"/>
                    <a:lumOff val="25000"/>
                  </a:schemeClr>
                </a:solidFill>
                <a:latin typeface="Cambria" panose="02040503050406030204" pitchFamily="18" charset="0"/>
              </a:rPr>
              <a:t>1970 Controlled Substances Act</a:t>
            </a:r>
          </a:p>
          <a:p>
            <a:r>
              <a:rPr lang="en-US" sz="2000" dirty="0">
                <a:solidFill>
                  <a:schemeClr val="tx1">
                    <a:lumMod val="75000"/>
                    <a:lumOff val="25000"/>
                  </a:schemeClr>
                </a:solidFill>
                <a:latin typeface="Cambria" panose="02040503050406030204" pitchFamily="18" charset="0"/>
              </a:rPr>
              <a:t>Creates Shafer Commission, report in 1972</a:t>
            </a:r>
          </a:p>
          <a:p>
            <a:pPr marL="0" indent="0">
              <a:buNone/>
            </a:pPr>
            <a:r>
              <a:rPr lang="en-US" sz="3000" dirty="0">
                <a:solidFill>
                  <a:schemeClr val="tx1">
                    <a:lumMod val="75000"/>
                    <a:lumOff val="25000"/>
                  </a:schemeClr>
                </a:solidFill>
                <a:latin typeface="Cambria" panose="02040503050406030204" pitchFamily="18" charset="0"/>
              </a:rPr>
              <a:t>1986 Anti-Drug Abuse Act</a:t>
            </a:r>
          </a:p>
        </p:txBody>
      </p:sp>
    </p:spTree>
    <p:extLst>
      <p:ext uri="{BB962C8B-B14F-4D97-AF65-F5344CB8AC3E}">
        <p14:creationId xmlns:p14="http://schemas.microsoft.com/office/powerpoint/2010/main" val="1943468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pPr lvl="0"/>
            <a:r>
              <a:rPr lang="en-US" b="1" dirty="0">
                <a:solidFill>
                  <a:schemeClr val="tx1">
                    <a:lumMod val="75000"/>
                    <a:lumOff val="25000"/>
                  </a:schemeClr>
                </a:solidFill>
                <a:latin typeface="Cambria (Headings)"/>
              </a:rPr>
              <a:t>Controlled Substances Act of 1970</a:t>
            </a:r>
          </a:p>
        </p:txBody>
      </p:sp>
      <p:sp>
        <p:nvSpPr>
          <p:cNvPr id="3" name="Content Placeholder 2"/>
          <p:cNvSpPr>
            <a:spLocks noGrp="1"/>
          </p:cNvSpPr>
          <p:nvPr>
            <p:ph idx="1"/>
          </p:nvPr>
        </p:nvSpPr>
        <p:spPr>
          <a:xfrm>
            <a:off x="457200" y="1547553"/>
            <a:ext cx="8229600" cy="5081847"/>
          </a:xfrm>
        </p:spPr>
        <p:txBody>
          <a:bodyPr>
            <a:normAutofit fontScale="85000" lnSpcReduction="10000"/>
          </a:bodyPr>
          <a:lstStyle/>
          <a:p>
            <a:r>
              <a:rPr lang="en-US" dirty="0">
                <a:solidFill>
                  <a:schemeClr val="tx1">
                    <a:lumMod val="75000"/>
                    <a:lumOff val="25000"/>
                  </a:schemeClr>
                </a:solidFill>
                <a:latin typeface="Cambria" panose="02040503050406030204" pitchFamily="18" charset="0"/>
              </a:rPr>
              <a:t>Created five “schedules” or categories of regulated substances. </a:t>
            </a:r>
            <a:r>
              <a:rPr lang="en-US" sz="2800" dirty="0">
                <a:solidFill>
                  <a:schemeClr val="tx1">
                    <a:lumMod val="75000"/>
                    <a:lumOff val="25000"/>
                  </a:schemeClr>
                </a:solidFill>
                <a:latin typeface="Cambria" panose="02040503050406030204" pitchFamily="18" charset="0"/>
              </a:rPr>
              <a:t>21 U.S.C.A. § 812.</a:t>
            </a:r>
          </a:p>
          <a:p>
            <a:r>
              <a:rPr lang="en-US" dirty="0">
                <a:solidFill>
                  <a:schemeClr val="tx1">
                    <a:lumMod val="75000"/>
                    <a:lumOff val="25000"/>
                  </a:schemeClr>
                </a:solidFill>
                <a:latin typeface="Cambria" panose="02040503050406030204" pitchFamily="18" charset="0"/>
              </a:rPr>
              <a:t>Marijuana is designated as a “Schedule I” substance.  Schedule I substances: </a:t>
            </a:r>
          </a:p>
          <a:p>
            <a:pPr lvl="1"/>
            <a:r>
              <a:rPr lang="en-US" dirty="0">
                <a:solidFill>
                  <a:schemeClr val="tx1">
                    <a:lumMod val="75000"/>
                    <a:lumOff val="25000"/>
                  </a:schemeClr>
                </a:solidFill>
                <a:latin typeface="Cambria" panose="02040503050406030204" pitchFamily="18" charset="0"/>
              </a:rPr>
              <a:t>(a) have a high potential for abuse; </a:t>
            </a:r>
          </a:p>
          <a:p>
            <a:pPr lvl="1"/>
            <a:r>
              <a:rPr lang="en-US" dirty="0">
                <a:solidFill>
                  <a:schemeClr val="tx1">
                    <a:lumMod val="75000"/>
                    <a:lumOff val="25000"/>
                  </a:schemeClr>
                </a:solidFill>
                <a:latin typeface="Cambria" panose="02040503050406030204" pitchFamily="18" charset="0"/>
              </a:rPr>
              <a:t>(b) have no currently accepted medical uses; and </a:t>
            </a:r>
          </a:p>
          <a:p>
            <a:pPr lvl="1"/>
            <a:r>
              <a:rPr lang="en-US" dirty="0">
                <a:solidFill>
                  <a:schemeClr val="tx1">
                    <a:lumMod val="75000"/>
                    <a:lumOff val="25000"/>
                  </a:schemeClr>
                </a:solidFill>
                <a:latin typeface="Cambria" panose="02040503050406030204" pitchFamily="18" charset="0"/>
              </a:rPr>
              <a:t>(c) lack accepted safety for use under medical supervision.</a:t>
            </a:r>
          </a:p>
          <a:p>
            <a:r>
              <a:rPr lang="en-US" dirty="0">
                <a:solidFill>
                  <a:schemeClr val="tx1">
                    <a:lumMod val="75000"/>
                    <a:lumOff val="25000"/>
                  </a:schemeClr>
                </a:solidFill>
                <a:latin typeface="Cambria" panose="02040503050406030204" pitchFamily="18" charset="0"/>
              </a:rPr>
              <a:t>Other examples of Schedule I substances: </a:t>
            </a:r>
          </a:p>
          <a:p>
            <a:pPr lvl="1"/>
            <a:r>
              <a:rPr lang="en-US" dirty="0">
                <a:solidFill>
                  <a:schemeClr val="tx1">
                    <a:lumMod val="75000"/>
                    <a:lumOff val="25000"/>
                  </a:schemeClr>
                </a:solidFill>
                <a:latin typeface="Cambria" panose="02040503050406030204" pitchFamily="18" charset="0"/>
              </a:rPr>
              <a:t>Heroin, ecstasy, and LSD.  </a:t>
            </a:r>
          </a:p>
          <a:p>
            <a:r>
              <a:rPr lang="en-US" dirty="0">
                <a:solidFill>
                  <a:schemeClr val="tx1">
                    <a:lumMod val="75000"/>
                    <a:lumOff val="25000"/>
                  </a:schemeClr>
                </a:solidFill>
                <a:latin typeface="Cambria" panose="02040503050406030204" pitchFamily="18" charset="0"/>
              </a:rPr>
              <a:t>Compare to examples of Schedule II substances:</a:t>
            </a:r>
          </a:p>
          <a:p>
            <a:pPr lvl="1"/>
            <a:r>
              <a:rPr lang="en-US" dirty="0">
                <a:solidFill>
                  <a:schemeClr val="tx1">
                    <a:lumMod val="75000"/>
                    <a:lumOff val="25000"/>
                  </a:schemeClr>
                </a:solidFill>
                <a:latin typeface="Cambria" panose="02040503050406030204" pitchFamily="18" charset="0"/>
              </a:rPr>
              <a:t>Cocaine and methamphetamine.</a:t>
            </a:r>
          </a:p>
        </p:txBody>
      </p:sp>
    </p:spTree>
    <p:extLst>
      <p:ext uri="{BB962C8B-B14F-4D97-AF65-F5344CB8AC3E}">
        <p14:creationId xmlns:p14="http://schemas.microsoft.com/office/powerpoint/2010/main" val="3443883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normAutofit/>
          </a:bodyPr>
          <a:lstStyle/>
          <a:p>
            <a:pPr lvl="0"/>
            <a:r>
              <a:rPr lang="en-US" b="1" dirty="0">
                <a:solidFill>
                  <a:schemeClr val="tx1">
                    <a:lumMod val="75000"/>
                    <a:lumOff val="25000"/>
                  </a:schemeClr>
                </a:solidFill>
                <a:latin typeface="Cambria (Headings)"/>
              </a:rPr>
              <a:t>Cole Memo, Department of Justice in 2013</a:t>
            </a:r>
          </a:p>
        </p:txBody>
      </p:sp>
      <p:sp>
        <p:nvSpPr>
          <p:cNvPr id="3" name="Content Placeholder 2"/>
          <p:cNvSpPr>
            <a:spLocks noGrp="1"/>
          </p:cNvSpPr>
          <p:nvPr>
            <p:ph idx="1"/>
          </p:nvPr>
        </p:nvSpPr>
        <p:spPr>
          <a:xfrm>
            <a:off x="457200" y="1547553"/>
            <a:ext cx="8229600" cy="5081847"/>
          </a:xfrm>
        </p:spPr>
        <p:txBody>
          <a:bodyPr>
            <a:normAutofit fontScale="70000" lnSpcReduction="20000"/>
          </a:bodyPr>
          <a:lstStyle/>
          <a:p>
            <a:pPr marL="0" indent="0">
              <a:buNone/>
            </a:pPr>
            <a:r>
              <a:rPr lang="en-US" dirty="0">
                <a:solidFill>
                  <a:schemeClr val="tx1">
                    <a:lumMod val="75000"/>
                    <a:lumOff val="25000"/>
                  </a:schemeClr>
                </a:solidFill>
                <a:latin typeface="Cambria" panose="02040503050406030204" pitchFamily="18" charset="0"/>
              </a:rPr>
              <a:t>U.S. Department of Justice assumes that if state laws regulating marijuana are adequate, then they will not to pose a threat to federal enforcement interests.</a:t>
            </a:r>
          </a:p>
          <a:p>
            <a:r>
              <a:rPr lang="en-US" dirty="0">
                <a:solidFill>
                  <a:schemeClr val="tx1">
                    <a:lumMod val="75000"/>
                    <a:lumOff val="25000"/>
                  </a:schemeClr>
                </a:solidFill>
                <a:latin typeface="Cambria" panose="02040503050406030204" pitchFamily="18" charset="0"/>
              </a:rPr>
              <a:t>“Adequate” means that state laws:</a:t>
            </a:r>
          </a:p>
          <a:p>
            <a:pPr lvl="1"/>
            <a:r>
              <a:rPr lang="en-US" dirty="0">
                <a:solidFill>
                  <a:schemeClr val="tx1">
                    <a:lumMod val="75000"/>
                    <a:lumOff val="25000"/>
                  </a:schemeClr>
                </a:solidFill>
                <a:latin typeface="Cambria" panose="02040503050406030204" pitchFamily="18" charset="0"/>
              </a:rPr>
              <a:t>Create strong and effective regulatory and enforcement systems, and</a:t>
            </a:r>
          </a:p>
          <a:p>
            <a:pPr lvl="1"/>
            <a:r>
              <a:rPr lang="en-US" dirty="0">
                <a:solidFill>
                  <a:schemeClr val="tx1">
                    <a:lumMod val="75000"/>
                    <a:lumOff val="25000"/>
                  </a:schemeClr>
                </a:solidFill>
                <a:latin typeface="Cambria" panose="02040503050406030204" pitchFamily="18" charset="0"/>
              </a:rPr>
              <a:t>Dedicate enough resources to enforce laws effectively.</a:t>
            </a:r>
          </a:p>
          <a:p>
            <a:pPr marL="0" indent="0">
              <a:buNone/>
            </a:pPr>
            <a:endParaRPr lang="en-US" dirty="0">
              <a:solidFill>
                <a:schemeClr val="tx1">
                  <a:lumMod val="75000"/>
                  <a:lumOff val="25000"/>
                </a:schemeClr>
              </a:solidFill>
              <a:latin typeface="Cambria" panose="02040503050406030204" pitchFamily="18" charset="0"/>
            </a:endParaRPr>
          </a:p>
          <a:p>
            <a:pPr marL="0" indent="0">
              <a:buNone/>
            </a:pPr>
            <a:r>
              <a:rPr lang="en-US" dirty="0">
                <a:solidFill>
                  <a:schemeClr val="tx1">
                    <a:lumMod val="75000"/>
                    <a:lumOff val="25000"/>
                  </a:schemeClr>
                </a:solidFill>
                <a:latin typeface="Cambria" panose="02040503050406030204" pitchFamily="18" charset="0"/>
              </a:rPr>
              <a:t>Accordingly, DOJ states that it will exercise prosecutorial discretion and not investigate or prosecute marijuana-related incidents, except on a case-by-case basis.</a:t>
            </a:r>
          </a:p>
          <a:p>
            <a:r>
              <a:rPr lang="en-US" sz="3100" dirty="0">
                <a:solidFill>
                  <a:schemeClr val="tx1">
                    <a:lumMod val="75000"/>
                    <a:lumOff val="25000"/>
                  </a:schemeClr>
                </a:solidFill>
                <a:latin typeface="Cambria" panose="02040503050406030204" pitchFamily="18" charset="0"/>
              </a:rPr>
              <a:t>Cases will be reviewed where state laws pose a threat to:</a:t>
            </a:r>
          </a:p>
          <a:p>
            <a:pPr lvl="1"/>
            <a:r>
              <a:rPr lang="en-US" dirty="0">
                <a:solidFill>
                  <a:schemeClr val="tx1">
                    <a:lumMod val="75000"/>
                    <a:lumOff val="25000"/>
                  </a:schemeClr>
                </a:solidFill>
                <a:latin typeface="Cambria" panose="02040503050406030204" pitchFamily="18" charset="0"/>
              </a:rPr>
              <a:t>public safety</a:t>
            </a:r>
          </a:p>
          <a:p>
            <a:pPr lvl="1"/>
            <a:r>
              <a:rPr lang="en-US" dirty="0">
                <a:solidFill>
                  <a:schemeClr val="tx1">
                    <a:lumMod val="75000"/>
                    <a:lumOff val="25000"/>
                  </a:schemeClr>
                </a:solidFill>
                <a:latin typeface="Cambria" panose="02040503050406030204" pitchFamily="18" charset="0"/>
              </a:rPr>
              <a:t>public health</a:t>
            </a:r>
          </a:p>
          <a:p>
            <a:pPr lvl="1"/>
            <a:r>
              <a:rPr lang="en-US" dirty="0">
                <a:solidFill>
                  <a:schemeClr val="tx1">
                    <a:lumMod val="75000"/>
                    <a:lumOff val="25000"/>
                  </a:schemeClr>
                </a:solidFill>
                <a:latin typeface="Cambria" panose="02040503050406030204" pitchFamily="18" charset="0"/>
              </a:rPr>
              <a:t>other law enforcement interests (e.g., other states and federal priorities)</a:t>
            </a:r>
          </a:p>
          <a:p>
            <a:pPr marL="0" indent="0">
              <a:buNone/>
            </a:pPr>
            <a:endParaRPr lang="en-US" dirty="0">
              <a:solidFill>
                <a:schemeClr val="tx1">
                  <a:lumMod val="75000"/>
                  <a:lumOff val="25000"/>
                </a:schemeClr>
              </a:solidFill>
              <a:latin typeface="Cambria" panose="02040503050406030204" pitchFamily="18" charset="0"/>
            </a:endParaRPr>
          </a:p>
          <a:p>
            <a:endParaRPr lang="en-US" dirty="0">
              <a:solidFill>
                <a:schemeClr val="tx1">
                  <a:lumMod val="75000"/>
                  <a:lumOff val="25000"/>
                </a:schemeClr>
              </a:solidFill>
              <a:latin typeface="Cambria" panose="02040503050406030204" pitchFamily="18" charset="0"/>
            </a:endParaRPr>
          </a:p>
        </p:txBody>
      </p:sp>
    </p:spTree>
    <p:extLst>
      <p:ext uri="{BB962C8B-B14F-4D97-AF65-F5344CB8AC3E}">
        <p14:creationId xmlns:p14="http://schemas.microsoft.com/office/powerpoint/2010/main" val="862523639"/>
      </p:ext>
    </p:extLst>
  </p:cSld>
  <p:clrMapOvr>
    <a:masterClrMapping/>
  </p:clrMapOvr>
</p:sld>
</file>

<file path=ppt/theme/theme1.xml><?xml version="1.0" encoding="utf-8"?>
<a:theme xmlns:a="http://schemas.openxmlformats.org/drawingml/2006/main" name="Tax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d Finance Presentation">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Tax Template</Template>
  <TotalTime>6116</TotalTime>
  <Words>2793</Words>
  <Application>Microsoft Office PowerPoint</Application>
  <PresentationFormat>On-screen Show (4:3)</PresentationFormat>
  <Paragraphs>375</Paragraphs>
  <Slides>25</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Cambria</vt:lpstr>
      <vt:lpstr>Cambria (Headings)</vt:lpstr>
      <vt:lpstr>Franklin Gothic Book</vt:lpstr>
      <vt:lpstr>Franklin Gothic Demi</vt:lpstr>
      <vt:lpstr>Segoe UI</vt:lpstr>
      <vt:lpstr>Tax Template</vt:lpstr>
      <vt:lpstr>Taxation &amp; Regulation Subcommittee  Governor’s Marijuana Advisory Commission</vt:lpstr>
      <vt:lpstr>Executive Order 15-17</vt:lpstr>
      <vt:lpstr>Commission Timeline</vt:lpstr>
      <vt:lpstr>Subcommittee Mission</vt:lpstr>
      <vt:lpstr>Subcommittee Membership</vt:lpstr>
      <vt:lpstr>Federal law &amp; Marijuana</vt:lpstr>
      <vt:lpstr>History of Federal Regulation</vt:lpstr>
      <vt:lpstr>Controlled Substances Act of 1970</vt:lpstr>
      <vt:lpstr>Cole Memo, Department of Justice in 2013</vt:lpstr>
      <vt:lpstr>Cole Memo, Department of Justice in 2013</vt:lpstr>
      <vt:lpstr>Department of Justice in 2017</vt:lpstr>
      <vt:lpstr>Department of Justice in 2017</vt:lpstr>
      <vt:lpstr>Vermont &amp; Marijuana</vt:lpstr>
      <vt:lpstr>History of State Regulation</vt:lpstr>
      <vt:lpstr>Recent Marijuana Legislation in Vermont</vt:lpstr>
      <vt:lpstr>Medical Marijuana in Vermont: Overview</vt:lpstr>
      <vt:lpstr>Medical Marijuana in Vermont: Overview</vt:lpstr>
      <vt:lpstr>Medical Marijuana in Vermont: Sales and Use tax </vt:lpstr>
      <vt:lpstr>Other States Medical Marijuana</vt:lpstr>
      <vt:lpstr>Other States Medical Marijuana</vt:lpstr>
      <vt:lpstr>Other States Recreational Marijuana</vt:lpstr>
      <vt:lpstr>Other States Recreational Marijuana </vt:lpstr>
      <vt:lpstr>Other States: Recreational Marijuana</vt:lpstr>
      <vt:lpstr>Other States: Recreational Marijuana</vt:lpstr>
      <vt:lpstr>Other States: Recreational Marijuana</vt:lpstr>
    </vt:vector>
  </TitlesOfParts>
  <Company>State of Vermont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 Devon</dc:creator>
  <cp:lastModifiedBy>Cleary, Ellen</cp:lastModifiedBy>
  <cp:revision>439</cp:revision>
  <cp:lastPrinted>2017-09-27T19:55:55Z</cp:lastPrinted>
  <dcterms:created xsi:type="dcterms:W3CDTF">2015-04-06T22:46:10Z</dcterms:created>
  <dcterms:modified xsi:type="dcterms:W3CDTF">2017-10-03T19:58:12Z</dcterms:modified>
</cp:coreProperties>
</file>